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72" r:id="rId27"/>
    <p:sldMasterId id="2147483984" r:id="rId28"/>
    <p:sldMasterId id="2147483996" r:id="rId29"/>
    <p:sldMasterId id="2147484008" r:id="rId30"/>
  </p:sldMasterIdLst>
  <p:sldIdLst>
    <p:sldId id="258" r:id="rId31"/>
    <p:sldId id="259" r:id="rId32"/>
    <p:sldId id="260" r:id="rId33"/>
    <p:sldId id="261" r:id="rId34"/>
    <p:sldId id="262" r:id="rId35"/>
    <p:sldId id="263" r:id="rId36"/>
    <p:sldId id="314" r:id="rId37"/>
    <p:sldId id="264" r:id="rId38"/>
    <p:sldId id="271" r:id="rId39"/>
    <p:sldId id="265" r:id="rId40"/>
    <p:sldId id="267" r:id="rId41"/>
    <p:sldId id="266" r:id="rId42"/>
    <p:sldId id="269" r:id="rId43"/>
    <p:sldId id="312" r:id="rId44"/>
    <p:sldId id="268" r:id="rId45"/>
    <p:sldId id="270" r:id="rId46"/>
    <p:sldId id="304" r:id="rId47"/>
    <p:sldId id="303" r:id="rId48"/>
    <p:sldId id="272" r:id="rId49"/>
    <p:sldId id="273" r:id="rId50"/>
    <p:sldId id="279" r:id="rId51"/>
    <p:sldId id="274" r:id="rId52"/>
    <p:sldId id="275" r:id="rId53"/>
    <p:sldId id="276" r:id="rId54"/>
    <p:sldId id="277" r:id="rId55"/>
    <p:sldId id="278" r:id="rId56"/>
    <p:sldId id="280" r:id="rId57"/>
    <p:sldId id="282" r:id="rId58"/>
    <p:sldId id="285" r:id="rId59"/>
    <p:sldId id="284" r:id="rId60"/>
    <p:sldId id="283" r:id="rId61"/>
    <p:sldId id="313" r:id="rId62"/>
    <p:sldId id="281" r:id="rId63"/>
    <p:sldId id="286" r:id="rId64"/>
    <p:sldId id="306" r:id="rId65"/>
    <p:sldId id="287" r:id="rId66"/>
    <p:sldId id="308" r:id="rId67"/>
    <p:sldId id="288" r:id="rId68"/>
    <p:sldId id="289" r:id="rId69"/>
    <p:sldId id="290" r:id="rId70"/>
    <p:sldId id="291" r:id="rId71"/>
    <p:sldId id="292" r:id="rId72"/>
    <p:sldId id="305" r:id="rId73"/>
    <p:sldId id="300" r:id="rId74"/>
    <p:sldId id="295" r:id="rId75"/>
    <p:sldId id="294" r:id="rId76"/>
    <p:sldId id="293" r:id="rId77"/>
    <p:sldId id="296" r:id="rId78"/>
    <p:sldId id="298" r:id="rId79"/>
    <p:sldId id="299" r:id="rId80"/>
    <p:sldId id="302" r:id="rId81"/>
    <p:sldId id="310" r:id="rId82"/>
    <p:sldId id="311" r:id="rId83"/>
    <p:sldId id="315" r:id="rId84"/>
    <p:sldId id="301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64" autoAdjust="0"/>
  </p:normalViewPr>
  <p:slideViewPr>
    <p:cSldViewPr snapToGrid="0">
      <p:cViewPr>
        <p:scale>
          <a:sx n="70" d="100"/>
          <a:sy n="70" d="100"/>
        </p:scale>
        <p:origin x="6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25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63" Type="http://schemas.openxmlformats.org/officeDocument/2006/relationships/slide" Target="slides/slide33.xml"/><Relationship Id="rId68" Type="http://schemas.openxmlformats.org/officeDocument/2006/relationships/slide" Target="slides/slide38.xml"/><Relationship Id="rId76" Type="http://schemas.openxmlformats.org/officeDocument/2006/relationships/slide" Target="slides/slide46.xml"/><Relationship Id="rId84" Type="http://schemas.openxmlformats.org/officeDocument/2006/relationships/slide" Target="slides/slide54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slide" Target="slides/slide23.xml"/><Relationship Id="rId58" Type="http://schemas.openxmlformats.org/officeDocument/2006/relationships/slide" Target="slides/slide28.xml"/><Relationship Id="rId66" Type="http://schemas.openxmlformats.org/officeDocument/2006/relationships/slide" Target="slides/slide36.xml"/><Relationship Id="rId74" Type="http://schemas.openxmlformats.org/officeDocument/2006/relationships/slide" Target="slides/slide44.xml"/><Relationship Id="rId79" Type="http://schemas.openxmlformats.org/officeDocument/2006/relationships/slide" Target="slides/slide49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1.xml"/><Relationship Id="rId82" Type="http://schemas.openxmlformats.org/officeDocument/2006/relationships/slide" Target="slides/slide52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slide" Target="slides/slide26.xml"/><Relationship Id="rId64" Type="http://schemas.openxmlformats.org/officeDocument/2006/relationships/slide" Target="slides/slide34.xml"/><Relationship Id="rId69" Type="http://schemas.openxmlformats.org/officeDocument/2006/relationships/slide" Target="slides/slide39.xml"/><Relationship Id="rId77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1.xml"/><Relationship Id="rId72" Type="http://schemas.openxmlformats.org/officeDocument/2006/relationships/slide" Target="slides/slide42.xml"/><Relationship Id="rId80" Type="http://schemas.openxmlformats.org/officeDocument/2006/relationships/slide" Target="slides/slide50.xml"/><Relationship Id="rId85" Type="http://schemas.openxmlformats.org/officeDocument/2006/relationships/slide" Target="slides/slide5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slide" Target="slides/slide29.xml"/><Relationship Id="rId67" Type="http://schemas.openxmlformats.org/officeDocument/2006/relationships/slide" Target="slides/slide3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slide" Target="slides/slide32.xml"/><Relationship Id="rId70" Type="http://schemas.openxmlformats.org/officeDocument/2006/relationships/slide" Target="slides/slide40.xml"/><Relationship Id="rId75" Type="http://schemas.openxmlformats.org/officeDocument/2006/relationships/slide" Target="slides/slide45.xml"/><Relationship Id="rId83" Type="http://schemas.openxmlformats.org/officeDocument/2006/relationships/slide" Target="slides/slide53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slide" Target="slides/slide2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slide" Target="slides/slide30.xml"/><Relationship Id="rId65" Type="http://schemas.openxmlformats.org/officeDocument/2006/relationships/slide" Target="slides/slide35.xml"/><Relationship Id="rId73" Type="http://schemas.openxmlformats.org/officeDocument/2006/relationships/slide" Target="slides/slide43.xml"/><Relationship Id="rId78" Type="http://schemas.openxmlformats.org/officeDocument/2006/relationships/slide" Target="slides/slide48.xml"/><Relationship Id="rId81" Type="http://schemas.openxmlformats.org/officeDocument/2006/relationships/slide" Target="slides/slide51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8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289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770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238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423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605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868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505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605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742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691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614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792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396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99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817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789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729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765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943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705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44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838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84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787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669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881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05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410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304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443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434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9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594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4416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515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9108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061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151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658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890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29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722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80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1697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709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3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872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718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8233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276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1464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717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14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12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7098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194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5636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430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4269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381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3404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4031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8117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3270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61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9769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2706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394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296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660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691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812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5881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3464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3599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57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8081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518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1136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199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508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48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8284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6303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7326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2079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97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5152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3814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5810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0869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0637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145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6764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7594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903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2738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15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8915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0332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074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0735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334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3630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2838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757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3128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9234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5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99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0829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6406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08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1263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6379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8892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7132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001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5304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0451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50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6832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6487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1096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6281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9188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1049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4828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6592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0024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7796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73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8704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3284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1672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8552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9375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4181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0907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4088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0490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9530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62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0821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4942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714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4644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3384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5230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5578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6068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3343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1092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22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9061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6819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9671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5227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4157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0710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9162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3912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4526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6659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05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0110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4594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3080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6531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9940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9227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0528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1765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3288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0766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4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6907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0130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4117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570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8647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2497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1127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108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1905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0789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94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6535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7860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2525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8384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7516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7967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4156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4709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1414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7759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21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3582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5500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5377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5851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7757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2115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444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0664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632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2588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42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1108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4035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6174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6423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3548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9199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7498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0676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657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6886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9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29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6632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801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6832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2091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4360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2080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3860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5906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0123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0087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30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8151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5000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491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0023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82677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4680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3217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1573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4828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6988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74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6025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5615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2928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5989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8602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6916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7222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7476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4245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2402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75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866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17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28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69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57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90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1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05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52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09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033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45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76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97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62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88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414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9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048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883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093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508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2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354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994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520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824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97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1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661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53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226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838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066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756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019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74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329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5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561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98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829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00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828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403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267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81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135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063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3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859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983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005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552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423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707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201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733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725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2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5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423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572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611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48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811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869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8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23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859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66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8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35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11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19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20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97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39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20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82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43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22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09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37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52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19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79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16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59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83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05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43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40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5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1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31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85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45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81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8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A68-2B60-4BC6-9D3D-94660BE2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DEC3-C67B-43BF-BB50-503884387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t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779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73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7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2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838200"/>
            <a:ext cx="7772400" cy="2457450"/>
          </a:xfrm>
        </p:spPr>
        <p:txBody>
          <a:bodyPr/>
          <a:lstStyle/>
          <a:p>
            <a:r>
              <a:rPr lang="en-US" b="1" i="1" dirty="0" smtClean="0"/>
              <a:t>Updates in Ovarian Cancer Care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819400"/>
            <a:ext cx="6400800" cy="2819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Lisa McCluskey, MD</a:t>
            </a:r>
          </a:p>
          <a:p>
            <a:r>
              <a:rPr lang="en-US" sz="2400" dirty="0"/>
              <a:t>Gynecologic Oncologist</a:t>
            </a:r>
          </a:p>
          <a:p>
            <a:endParaRPr lang="en-US" sz="2400" dirty="0"/>
          </a:p>
          <a:p>
            <a:r>
              <a:rPr lang="en-US" dirty="0" smtClean="0"/>
              <a:t>June 16, 2015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Compass Oncology </a:t>
            </a:r>
          </a:p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in partnership with </a:t>
            </a:r>
          </a:p>
          <a:p>
            <a:r>
              <a:rPr lang="en-US" b="1" i="1" dirty="0" smtClean="0">
                <a:solidFill>
                  <a:srgbClr val="0099CC"/>
                </a:solidFill>
              </a:rPr>
              <a:t>Ovarian </a:t>
            </a:r>
            <a:r>
              <a:rPr lang="en-US" b="1" i="1" dirty="0">
                <a:solidFill>
                  <a:srgbClr val="0099CC"/>
                </a:solidFill>
              </a:rPr>
              <a:t>Cancer Alliance of Oregon &amp; SW </a:t>
            </a:r>
            <a:r>
              <a:rPr lang="en-US" b="1" i="1" dirty="0" smtClean="0">
                <a:solidFill>
                  <a:srgbClr val="0099CC"/>
                </a:solidFill>
              </a:rPr>
              <a:t>Washington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Questions at time of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surgery remove all the </a:t>
            </a:r>
            <a:r>
              <a:rPr lang="en-US" i="1" dirty="0" smtClean="0"/>
              <a:t>visible</a:t>
            </a:r>
            <a:r>
              <a:rPr lang="en-US" dirty="0" smtClean="0"/>
              <a:t> cancer?</a:t>
            </a:r>
          </a:p>
          <a:p>
            <a:pPr lvl="2"/>
            <a:r>
              <a:rPr lang="en-US" dirty="0" smtClean="0"/>
              <a:t>How much cancer is present to begin with?</a:t>
            </a:r>
          </a:p>
          <a:p>
            <a:pPr lvl="2"/>
            <a:r>
              <a:rPr lang="en-US" dirty="0" smtClean="0"/>
              <a:t>How aggressive is the cancer?</a:t>
            </a:r>
          </a:p>
          <a:p>
            <a:pPr lvl="2"/>
            <a:r>
              <a:rPr lang="en-US" dirty="0" smtClean="0"/>
              <a:t>How much skill and effort needed?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(Will chemotherapy kill the cancer?)</a:t>
            </a:r>
          </a:p>
          <a:p>
            <a:pPr lvl="2"/>
            <a:r>
              <a:rPr lang="en-US" dirty="0" smtClean="0"/>
              <a:t>Is the cancer sensitive or resistant to “platinum”?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decision is 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Assessment of Woman</a:t>
            </a:r>
          </a:p>
          <a:p>
            <a:pPr lvl="3"/>
            <a:r>
              <a:rPr lang="en-US" sz="2400" b="1" dirty="0" smtClean="0"/>
              <a:t>Functional Status</a:t>
            </a:r>
          </a:p>
          <a:p>
            <a:pPr lvl="4"/>
            <a:r>
              <a:rPr lang="en-US" sz="1800" dirty="0"/>
              <a:t>Need assistance in taking medication</a:t>
            </a:r>
          </a:p>
          <a:p>
            <a:pPr lvl="4"/>
            <a:r>
              <a:rPr lang="en-US" sz="1800" dirty="0"/>
              <a:t>Limit walking less than 1 block</a:t>
            </a:r>
          </a:p>
          <a:p>
            <a:pPr lvl="4"/>
            <a:r>
              <a:rPr lang="en-US" sz="1800" dirty="0"/>
              <a:t>Falls in last 6 months</a:t>
            </a:r>
          </a:p>
          <a:p>
            <a:pPr lvl="4"/>
            <a:r>
              <a:rPr lang="en-US" sz="1800" dirty="0"/>
              <a:t>Fair or worse hearing</a:t>
            </a:r>
          </a:p>
          <a:p>
            <a:pPr lvl="3"/>
            <a:r>
              <a:rPr lang="en-US" sz="2400" b="1" dirty="0" smtClean="0"/>
              <a:t>Overall Health Status </a:t>
            </a:r>
            <a:r>
              <a:rPr lang="en-US" sz="2400" b="1" u="sng" dirty="0" smtClean="0"/>
              <a:t>and Co-morbidities </a:t>
            </a:r>
            <a:endParaRPr lang="en-US" dirty="0" smtClean="0"/>
          </a:p>
          <a:p>
            <a:pPr lvl="4"/>
            <a:r>
              <a:rPr lang="en-US" dirty="0" smtClean="0"/>
              <a:t>Anemia, Decreased </a:t>
            </a:r>
            <a:r>
              <a:rPr lang="en-US" dirty="0"/>
              <a:t>Kidney function by blood </a:t>
            </a:r>
            <a:r>
              <a:rPr lang="en-US" dirty="0" smtClean="0"/>
              <a:t>test, </a:t>
            </a:r>
          </a:p>
          <a:p>
            <a:pPr lvl="4"/>
            <a:r>
              <a:rPr lang="en-US" dirty="0" smtClean="0"/>
              <a:t>Multiple  other medical problems  such as Cardiovascular and Pulmonary</a:t>
            </a:r>
            <a:endParaRPr lang="en-US" dirty="0"/>
          </a:p>
          <a:p>
            <a:pPr lvl="3"/>
            <a:r>
              <a:rPr lang="en-US" dirty="0"/>
              <a:t>Cognitive </a:t>
            </a:r>
            <a:r>
              <a:rPr lang="en-US" dirty="0" smtClean="0"/>
              <a:t>Abilities</a:t>
            </a:r>
            <a:endParaRPr lang="en-US" dirty="0"/>
          </a:p>
          <a:p>
            <a:pPr lvl="3"/>
            <a:r>
              <a:rPr lang="en-US" dirty="0" smtClean="0"/>
              <a:t>Psychological and Social Support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51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Assessment of the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 / Physical Exam / Tumor Marker</a:t>
            </a:r>
          </a:p>
          <a:p>
            <a:r>
              <a:rPr lang="en-US" dirty="0" smtClean="0"/>
              <a:t>Imaging (CT scan)</a:t>
            </a:r>
          </a:p>
          <a:p>
            <a:r>
              <a:rPr lang="en-US" dirty="0" err="1" smtClean="0"/>
              <a:t>Fagotti</a:t>
            </a:r>
            <a:r>
              <a:rPr lang="en-US" dirty="0" smtClean="0"/>
              <a:t> Score –Laparoscopic Assessment</a:t>
            </a:r>
          </a:p>
          <a:p>
            <a:pPr lvl="1"/>
            <a:r>
              <a:rPr lang="en-US" sz="2400" dirty="0" smtClean="0"/>
              <a:t>Anderson Algorithm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7794" y="3897314"/>
            <a:ext cx="5943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78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“Radicalness” of the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Procedures may include: </a:t>
            </a:r>
          </a:p>
          <a:p>
            <a:pPr marL="857250" lvl="2">
              <a:spcBef>
                <a:spcPts val="0"/>
              </a:spcBef>
            </a:pPr>
            <a:r>
              <a:rPr lang="en-US" sz="2800" dirty="0"/>
              <a:t>Resection of Pelvic tumor including uterus ovaries and fallopian tubes,</a:t>
            </a:r>
          </a:p>
          <a:p>
            <a:pPr marL="857250" lvl="2">
              <a:spcBef>
                <a:spcPts val="0"/>
              </a:spcBef>
            </a:pPr>
            <a:r>
              <a:rPr lang="en-US" sz="2800" dirty="0"/>
              <a:t> </a:t>
            </a:r>
            <a:r>
              <a:rPr lang="en-US" sz="2800" dirty="0" err="1"/>
              <a:t>omentectomy</a:t>
            </a:r>
            <a:endParaRPr lang="en-US" sz="2800" dirty="0"/>
          </a:p>
          <a:p>
            <a:pPr marL="857250" lvl="2">
              <a:spcBef>
                <a:spcPts val="0"/>
              </a:spcBef>
            </a:pPr>
            <a:r>
              <a:rPr lang="en-US" sz="2800" dirty="0"/>
              <a:t>selective lymph node removal, </a:t>
            </a:r>
          </a:p>
          <a:p>
            <a:pPr marL="857250" lvl="2">
              <a:spcBef>
                <a:spcPts val="0"/>
              </a:spcBef>
            </a:pPr>
            <a:r>
              <a:rPr lang="en-US" sz="2800" dirty="0"/>
              <a:t>bowel resection, </a:t>
            </a:r>
          </a:p>
          <a:p>
            <a:pPr marL="857250" lvl="2">
              <a:spcBef>
                <a:spcPts val="0"/>
              </a:spcBef>
            </a:pPr>
            <a:r>
              <a:rPr lang="en-US" sz="2800" dirty="0"/>
              <a:t>removal of peritoneal implants, including diaphragm, </a:t>
            </a:r>
          </a:p>
          <a:p>
            <a:pPr marL="857250" lvl="2">
              <a:spcBef>
                <a:spcPts val="0"/>
              </a:spcBef>
            </a:pPr>
            <a:r>
              <a:rPr lang="en-US" sz="2800" dirty="0" err="1"/>
              <a:t>splenectomy</a:t>
            </a:r>
            <a:r>
              <a:rPr lang="en-US" sz="2800" dirty="0"/>
              <a:t>, appendectomy</a:t>
            </a:r>
          </a:p>
        </p:txBody>
      </p:sp>
    </p:spTree>
    <p:extLst>
      <p:ext uri="{BB962C8B-B14F-4D97-AF65-F5344CB8AC3E}">
        <p14:creationId xmlns:p14="http://schemas.microsoft.com/office/powerpoint/2010/main" val="23750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 Tumor Resection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836" y="1600201"/>
            <a:ext cx="9057564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Surgeon knowledge, experience and skill</a:t>
            </a:r>
          </a:p>
          <a:p>
            <a:r>
              <a:rPr lang="en-US" sz="3600" dirty="0" smtClean="0"/>
              <a:t>Biology of the Specific Cancer </a:t>
            </a:r>
          </a:p>
          <a:p>
            <a:pPr lvl="1"/>
            <a:r>
              <a:rPr lang="en-US" sz="3200" dirty="0" smtClean="0"/>
              <a:t>Genomic signatures may be predictive</a:t>
            </a:r>
          </a:p>
          <a:p>
            <a:pPr lvl="1"/>
            <a:r>
              <a:rPr lang="en-US" sz="3200" dirty="0" err="1" smtClean="0"/>
              <a:t>Stromal</a:t>
            </a:r>
            <a:r>
              <a:rPr lang="en-US" sz="3200" dirty="0" smtClean="0"/>
              <a:t>-tumor interaction appear important</a:t>
            </a:r>
          </a:p>
          <a:p>
            <a:pPr lvl="1"/>
            <a:r>
              <a:rPr lang="en-US" sz="3200" dirty="0" smtClean="0"/>
              <a:t>TGF-beta signaling may be a therapeutic target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6464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Neoadjuvant</a:t>
            </a:r>
            <a:r>
              <a:rPr lang="en-US" dirty="0" smtClean="0"/>
              <a:t> Chemotherapy (NACT)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3200" dirty="0" smtClean="0"/>
              <a:t>Chemotherapy given before surgery (usually 3 cycles)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/>
              <a:t>NACT not inferior to Primary Tumor Reductive Surgery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/>
              <a:t>NACT significantly improved the completeness of surgery with less residual disease at time of surgery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/>
              <a:t>Less post-operative morbidity and mortality with NACT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/>
              <a:t>Increased rate of Blood Transfusions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3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Women who benefit most from NACT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Extensive Stage IIIC that is too extensive for optimal surgical resection by imaging or laparoscopic scoring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Stage IV disease (Complete Resection  &lt;10%)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Performance status too poor to undergo attempt at major surgery, particularly extensive surgery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No access to experience Gynecologic Oncology  surgical team</a:t>
            </a:r>
          </a:p>
        </p:txBody>
      </p:sp>
    </p:spTree>
    <p:extLst>
      <p:ext uri="{BB962C8B-B14F-4D97-AF65-F5344CB8AC3E}">
        <p14:creationId xmlns:p14="http://schemas.microsoft.com/office/powerpoint/2010/main" val="21502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of Care (SOC) Chemotherapy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smtClean="0"/>
              <a:t>Carboplatin</a:t>
            </a:r>
          </a:p>
          <a:p>
            <a:pPr marL="0" indent="0" algn="ctr">
              <a:buNone/>
            </a:pPr>
            <a:r>
              <a:rPr lang="en-US" sz="3600" dirty="0" smtClean="0"/>
              <a:t>Taxol (Paclitaxel)</a:t>
            </a:r>
          </a:p>
          <a:p>
            <a:r>
              <a:rPr lang="en-US" sz="2800" dirty="0" smtClean="0"/>
              <a:t>Intravenous</a:t>
            </a:r>
          </a:p>
          <a:p>
            <a:r>
              <a:rPr lang="en-US" sz="2800" dirty="0" smtClean="0"/>
              <a:t>Every 3 weeks (</a:t>
            </a:r>
            <a:r>
              <a:rPr lang="en-US" sz="2400" dirty="0" smtClean="0"/>
              <a:t>before surgery and / or start within 6 weeks after surgery)</a:t>
            </a:r>
          </a:p>
          <a:p>
            <a:pPr lvl="2"/>
            <a:r>
              <a:rPr lang="en-US" sz="1600" dirty="0" smtClean="0"/>
              <a:t> </a:t>
            </a:r>
            <a:r>
              <a:rPr lang="en-US" dirty="0" smtClean="0"/>
              <a:t>for 6 treatments  (@ 18 weeks)</a:t>
            </a:r>
            <a:endParaRPr lang="en-US" sz="2800" dirty="0" smtClean="0"/>
          </a:p>
          <a:p>
            <a:r>
              <a:rPr lang="en-US" sz="2800" dirty="0" smtClean="0"/>
              <a:t>Well tolerated </a:t>
            </a:r>
          </a:p>
          <a:p>
            <a:pPr lvl="1"/>
            <a:r>
              <a:rPr lang="en-US" dirty="0" smtClean="0"/>
              <a:t>(nausea, bone marrow suppression, hair loss, peripheral neuropathy, fatigue) </a:t>
            </a:r>
          </a:p>
          <a:p>
            <a:r>
              <a:rPr lang="en-US" i="1" dirty="0" smtClean="0"/>
              <a:t>Not all women in US are receiving SOC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265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related to 1</a:t>
            </a:r>
            <a:r>
              <a:rPr lang="en-US" baseline="30000" dirty="0" smtClean="0"/>
              <a:t>st</a:t>
            </a:r>
            <a:r>
              <a:rPr lang="en-US" dirty="0" smtClean="0"/>
              <a:t> line Chemotherapy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Intraperitoneal Chemotherapy</a:t>
            </a:r>
          </a:p>
          <a:p>
            <a:r>
              <a:rPr lang="en-US" dirty="0" smtClean="0"/>
              <a:t>Dose Dense Chemotherapy</a:t>
            </a:r>
          </a:p>
          <a:p>
            <a:r>
              <a:rPr lang="en-US" dirty="0" smtClean="0"/>
              <a:t>Possible additional agents  </a:t>
            </a:r>
            <a:r>
              <a:rPr lang="en-US" sz="2800" dirty="0" smtClean="0"/>
              <a:t>(disease response / toxicity)</a:t>
            </a:r>
            <a:endParaRPr lang="en-US" dirty="0" smtClean="0"/>
          </a:p>
          <a:p>
            <a:r>
              <a:rPr lang="en-US" dirty="0" smtClean="0"/>
              <a:t>Changes in the Staging and Histology Classification System</a:t>
            </a:r>
          </a:p>
          <a:p>
            <a:r>
              <a:rPr lang="en-US" dirty="0" smtClean="0"/>
              <a:t>Changes in Research Endpoint Definitions.</a:t>
            </a:r>
          </a:p>
          <a:p>
            <a:endParaRPr lang="en-US" sz="1050" dirty="0" smtClean="0"/>
          </a:p>
          <a:p>
            <a:r>
              <a:rPr lang="en-US" dirty="0" smtClean="0"/>
              <a:t>Research continues to show that the most significant influence in outcome is stage of disease and completeness of surgical resection.</a:t>
            </a:r>
          </a:p>
        </p:txBody>
      </p:sp>
    </p:spTree>
    <p:extLst>
      <p:ext uri="{BB962C8B-B14F-4D97-AF65-F5344CB8AC3E}">
        <p14:creationId xmlns:p14="http://schemas.microsoft.com/office/powerpoint/2010/main" val="24202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Recurrent Ovarian Cancer is a </a:t>
            </a:r>
            <a:r>
              <a:rPr lang="en-US" sz="3600" b="1" i="1" dirty="0" smtClean="0"/>
              <a:t>Chronic </a:t>
            </a:r>
            <a:r>
              <a:rPr lang="en-US" sz="3600" b="1" i="1" dirty="0"/>
              <a:t>Disease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most women who are diagnosed with ovarian cancer, the </a:t>
            </a:r>
            <a:r>
              <a:rPr lang="en-US" dirty="0" smtClean="0"/>
              <a:t>cancer will recur and the cancer becomes </a:t>
            </a:r>
            <a:r>
              <a:rPr lang="en-US" dirty="0"/>
              <a:t>a chronic </a:t>
            </a:r>
            <a:r>
              <a:rPr lang="en-US" dirty="0" smtClean="0"/>
              <a:t>disease.</a:t>
            </a:r>
            <a:endParaRPr lang="en-US" dirty="0"/>
          </a:p>
          <a:p>
            <a:pPr lvl="1"/>
            <a:r>
              <a:rPr lang="en-US" dirty="0"/>
              <a:t>Over 70% of all women diagnosed with ovarian cancer will have recurrent disease.</a:t>
            </a:r>
          </a:p>
          <a:p>
            <a:r>
              <a:rPr lang="en-US" sz="2800" dirty="0" smtClean="0"/>
              <a:t>Good news is that women are </a:t>
            </a:r>
            <a:r>
              <a:rPr lang="en-US" sz="2800" i="1" dirty="0" smtClean="0"/>
              <a:t>living longer</a:t>
            </a:r>
            <a:r>
              <a:rPr lang="en-US" sz="2800" dirty="0" smtClean="0"/>
              <a:t> with </a:t>
            </a:r>
            <a:r>
              <a:rPr lang="en-US" sz="2800" i="1" dirty="0" smtClean="0"/>
              <a:t>better quality of life </a:t>
            </a:r>
            <a:r>
              <a:rPr lang="en-US" sz="2800" dirty="0" smtClean="0"/>
              <a:t>with recurrent ovarian cancer.</a:t>
            </a:r>
          </a:p>
          <a:p>
            <a:pPr lvl="1"/>
            <a:r>
              <a:rPr lang="en-US" dirty="0" smtClean="0"/>
              <a:t>Better control of the cancer with newer treatment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</a:t>
            </a:r>
            <a:r>
              <a:rPr lang="en-US" dirty="0"/>
              <a:t> is Ovarian Cancer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most common type of Ovarian Cancer that starts from </a:t>
            </a:r>
            <a:r>
              <a:rPr lang="en-US" sz="2800" u="sng" dirty="0" smtClean="0"/>
              <a:t>epithelial cells –gland forming cells</a:t>
            </a:r>
            <a:endParaRPr lang="en-US" u="sng" dirty="0" smtClean="0"/>
          </a:p>
          <a:p>
            <a:pPr lvl="5"/>
            <a:r>
              <a:rPr lang="en-US" sz="3600" b="1" dirty="0"/>
              <a:t>Adenocarcinoma</a:t>
            </a:r>
            <a:r>
              <a:rPr lang="en-US" sz="3200" b="1" dirty="0"/>
              <a:t> </a:t>
            </a:r>
            <a:r>
              <a:rPr lang="en-US" sz="3200" b="1" dirty="0" smtClean="0"/>
              <a:t>*</a:t>
            </a:r>
            <a:endParaRPr lang="en-US" sz="3200" b="1" dirty="0"/>
          </a:p>
          <a:p>
            <a:pPr marL="800100" lvl="2" indent="0">
              <a:buNone/>
            </a:pPr>
            <a:r>
              <a:rPr lang="en-US" dirty="0" smtClean="0"/>
              <a:t>* Other common adenocarcinomas are found in the breast, colon, lung, prostate, uterus, sometimes cervix</a:t>
            </a:r>
            <a:endParaRPr lang="en-US" sz="2000" dirty="0" smtClean="0"/>
          </a:p>
          <a:p>
            <a:endParaRPr lang="en-US" sz="1100" dirty="0" smtClean="0"/>
          </a:p>
          <a:p>
            <a:r>
              <a:rPr lang="en-US" sz="2800" dirty="0" smtClean="0"/>
              <a:t>Other types of Ovarian Cancer start in the:</a:t>
            </a:r>
          </a:p>
          <a:p>
            <a:pPr lvl="4"/>
            <a:r>
              <a:rPr lang="en-US" sz="3200" dirty="0" smtClean="0"/>
              <a:t>“eggs”(germ cell tumors)</a:t>
            </a:r>
          </a:p>
          <a:p>
            <a:pPr lvl="4"/>
            <a:r>
              <a:rPr lang="en-US" sz="3200" dirty="0"/>
              <a:t>b</a:t>
            </a:r>
            <a:r>
              <a:rPr lang="en-US" sz="3200" dirty="0" smtClean="0"/>
              <a:t>ody of the Ovary (stromal tumors)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17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97" y="716508"/>
            <a:ext cx="9726303" cy="5364163"/>
          </a:xfrm>
        </p:spPr>
      </p:pic>
    </p:spTree>
    <p:extLst>
      <p:ext uri="{BB962C8B-B14F-4D97-AF65-F5344CB8AC3E}">
        <p14:creationId xmlns:p14="http://schemas.microsoft.com/office/powerpoint/2010/main" val="18320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Swanton Cancer Tree Model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95565"/>
            <a:ext cx="4572000" cy="417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26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Recurrent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Timing of Recurrence </a:t>
            </a:r>
          </a:p>
          <a:p>
            <a:pPr lvl="2"/>
            <a:r>
              <a:rPr lang="en-US" sz="2800" dirty="0" smtClean="0"/>
              <a:t>Platinum Resistance vs Platinum Sensitivity</a:t>
            </a:r>
          </a:p>
          <a:p>
            <a:r>
              <a:rPr lang="en-US" dirty="0" smtClean="0"/>
              <a:t>Prior Chemotherapy Treatments</a:t>
            </a:r>
          </a:p>
          <a:p>
            <a:r>
              <a:rPr lang="en-US" dirty="0" smtClean="0"/>
              <a:t>Goal is Quality of Life and Longevity</a:t>
            </a:r>
          </a:p>
          <a:p>
            <a:r>
              <a:rPr lang="en-US" dirty="0" smtClean="0"/>
              <a:t>Treatment Options</a:t>
            </a:r>
          </a:p>
          <a:p>
            <a:pPr lvl="2"/>
            <a:r>
              <a:rPr lang="en-US" sz="2800" dirty="0" smtClean="0"/>
              <a:t>Chemotherapy</a:t>
            </a:r>
          </a:p>
          <a:p>
            <a:pPr lvl="2"/>
            <a:r>
              <a:rPr lang="en-US" sz="2800" dirty="0" smtClean="0"/>
              <a:t>Surgery (selective cases)</a:t>
            </a:r>
          </a:p>
          <a:p>
            <a:pPr lvl="2"/>
            <a:r>
              <a:rPr lang="en-US" sz="2800" dirty="0" smtClean="0"/>
              <a:t>New Treatment Options such as biologic therapies</a:t>
            </a:r>
          </a:p>
        </p:txBody>
      </p:sp>
    </p:spTree>
    <p:extLst>
      <p:ext uri="{BB962C8B-B14F-4D97-AF65-F5344CB8AC3E}">
        <p14:creationId xmlns:p14="http://schemas.microsoft.com/office/powerpoint/2010/main" val="4205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Disease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Cure </a:t>
            </a:r>
            <a:r>
              <a:rPr lang="en-US" sz="2000" dirty="0"/>
              <a:t>(completely eradicate all cancer cells</a:t>
            </a:r>
            <a:r>
              <a:rPr lang="en-US" sz="2000" dirty="0" smtClean="0"/>
              <a:t>)</a:t>
            </a:r>
          </a:p>
          <a:p>
            <a:r>
              <a:rPr lang="en-US" sz="3000" b="1" dirty="0" smtClean="0"/>
              <a:t>Recurrent Ovarian Cancer</a:t>
            </a:r>
            <a:endParaRPr lang="en-US" sz="3000" b="1" dirty="0"/>
          </a:p>
          <a:p>
            <a:pPr lvl="1"/>
            <a:r>
              <a:rPr lang="en-US" sz="2400" b="1" dirty="0" smtClean="0"/>
              <a:t>Asymptomatic</a:t>
            </a:r>
          </a:p>
          <a:p>
            <a:pPr lvl="1"/>
            <a:r>
              <a:rPr lang="en-US" sz="2400" b="1" dirty="0" smtClean="0"/>
              <a:t>Biochemical </a:t>
            </a:r>
          </a:p>
          <a:p>
            <a:pPr lvl="1"/>
            <a:r>
              <a:rPr lang="en-US" sz="2400" b="1" dirty="0" smtClean="0"/>
              <a:t>Measurable Disease</a:t>
            </a:r>
          </a:p>
          <a:p>
            <a:r>
              <a:rPr lang="en-US" dirty="0" smtClean="0"/>
              <a:t>After Treatment</a:t>
            </a:r>
          </a:p>
          <a:p>
            <a:pPr lvl="4"/>
            <a:r>
              <a:rPr lang="en-US" sz="3000" dirty="0" smtClean="0"/>
              <a:t>Complete </a:t>
            </a:r>
            <a:r>
              <a:rPr lang="en-US" sz="3000" dirty="0"/>
              <a:t>Response </a:t>
            </a:r>
          </a:p>
          <a:p>
            <a:pPr lvl="4"/>
            <a:r>
              <a:rPr lang="en-US" sz="3000" dirty="0"/>
              <a:t>Partial Response</a:t>
            </a:r>
          </a:p>
          <a:p>
            <a:pPr lvl="4"/>
            <a:r>
              <a:rPr lang="en-US" sz="3000" dirty="0"/>
              <a:t>Stable </a:t>
            </a:r>
            <a:r>
              <a:rPr lang="en-US" sz="3000" dirty="0" smtClean="0"/>
              <a:t>Disease</a:t>
            </a:r>
          </a:p>
          <a:p>
            <a:pPr lvl="4"/>
            <a:r>
              <a:rPr lang="en-US" sz="3000" dirty="0" smtClean="0"/>
              <a:t>Progression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452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Definition of Longevity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Overall Survival</a:t>
            </a:r>
          </a:p>
          <a:p>
            <a:pPr lvl="2"/>
            <a:r>
              <a:rPr lang="en-US" dirty="0" smtClean="0"/>
              <a:t>Time from diagnosis to death</a:t>
            </a:r>
          </a:p>
          <a:p>
            <a:r>
              <a:rPr lang="en-US" b="1" dirty="0" smtClean="0"/>
              <a:t>Progression Free Interval/ Survival</a:t>
            </a:r>
          </a:p>
          <a:p>
            <a:pPr lvl="1"/>
            <a:r>
              <a:rPr lang="en-US" dirty="0" smtClean="0"/>
              <a:t>Interval between Treatment Response to Evidence of Progression</a:t>
            </a:r>
          </a:p>
          <a:p>
            <a:pPr lvl="2"/>
            <a:r>
              <a:rPr lang="en-US" dirty="0" smtClean="0"/>
              <a:t>How is </a:t>
            </a:r>
            <a:r>
              <a:rPr lang="en-US" i="1" u="sng" dirty="0" smtClean="0"/>
              <a:t>Progression defined</a:t>
            </a:r>
            <a:r>
              <a:rPr lang="en-US" dirty="0" smtClean="0"/>
              <a:t>?</a:t>
            </a:r>
          </a:p>
          <a:p>
            <a:pPr lvl="3"/>
            <a:r>
              <a:rPr lang="en-US" dirty="0" smtClean="0"/>
              <a:t>Biochemical  -  CA125</a:t>
            </a:r>
          </a:p>
          <a:p>
            <a:pPr lvl="3"/>
            <a:r>
              <a:rPr lang="en-US" dirty="0" smtClean="0"/>
              <a:t>Imaging  -- CT / PET</a:t>
            </a:r>
          </a:p>
          <a:p>
            <a:pPr lvl="3"/>
            <a:r>
              <a:rPr lang="en-US" dirty="0" smtClean="0"/>
              <a:t>Physical Exam</a:t>
            </a:r>
          </a:p>
          <a:p>
            <a:pPr lvl="3"/>
            <a:r>
              <a:rPr lang="en-US" dirty="0" smtClean="0"/>
              <a:t>Increased Symptoms</a:t>
            </a:r>
          </a:p>
          <a:p>
            <a:pPr lvl="3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Optimal Response for Disease State at that time</a:t>
            </a:r>
          </a:p>
          <a:p>
            <a:pPr lvl="1"/>
            <a:r>
              <a:rPr lang="en-US" sz="2400" dirty="0" smtClean="0"/>
              <a:t>Control of Tumor Growth</a:t>
            </a:r>
          </a:p>
          <a:p>
            <a:r>
              <a:rPr lang="en-US" dirty="0" smtClean="0"/>
              <a:t>Quality of Life -- Acceptable Toxicity</a:t>
            </a:r>
          </a:p>
          <a:p>
            <a:pPr lvl="1"/>
            <a:r>
              <a:rPr lang="en-US" dirty="0" smtClean="0"/>
              <a:t>Decreased symptoms of disease</a:t>
            </a:r>
          </a:p>
          <a:p>
            <a:pPr lvl="1"/>
            <a:r>
              <a:rPr lang="en-US" dirty="0" smtClean="0"/>
              <a:t>Acceptable Toxicities from Treatment </a:t>
            </a:r>
          </a:p>
          <a:p>
            <a:pPr lvl="1"/>
            <a:endParaRPr lang="en-US" dirty="0"/>
          </a:p>
          <a:p>
            <a:r>
              <a:rPr lang="en-US" sz="3500" u="sng" dirty="0" smtClean="0"/>
              <a:t>Clinical Trials</a:t>
            </a:r>
          </a:p>
          <a:p>
            <a:pPr lvl="2"/>
            <a:r>
              <a:rPr lang="en-US" sz="2600" dirty="0" smtClean="0"/>
              <a:t>Phase I – Acceptable toxicity</a:t>
            </a:r>
          </a:p>
          <a:p>
            <a:pPr lvl="2"/>
            <a:r>
              <a:rPr lang="en-US" sz="2600" dirty="0" smtClean="0"/>
              <a:t>Phase II – Cancer response to treatment</a:t>
            </a:r>
          </a:p>
          <a:p>
            <a:pPr lvl="2"/>
            <a:r>
              <a:rPr lang="en-US" sz="2600" dirty="0" smtClean="0"/>
              <a:t>Phase III – New treatment better than prior treatment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5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Chemotherapy </a:t>
            </a:r>
          </a:p>
          <a:p>
            <a:pPr lvl="1"/>
            <a:r>
              <a:rPr lang="en-US" dirty="0" smtClean="0"/>
              <a:t>kill cancer cells as they replicate</a:t>
            </a:r>
          </a:p>
          <a:p>
            <a:pPr lvl="1"/>
            <a:endParaRPr lang="en-US" dirty="0"/>
          </a:p>
          <a:p>
            <a:r>
              <a:rPr lang="en-US" b="1" dirty="0" smtClean="0"/>
              <a:t>Biologic Therapies </a:t>
            </a:r>
          </a:p>
          <a:p>
            <a:pPr lvl="1"/>
            <a:r>
              <a:rPr lang="en-US" dirty="0" smtClean="0"/>
              <a:t>Alter how the cancer cell is able to function and replicate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sz="2800" dirty="0" smtClean="0"/>
              <a:t>Radiation Therapy – rarely used in ovarian cancer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88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" r="3451"/>
          <a:stretch>
            <a:fillRect/>
          </a:stretch>
        </p:blipFill>
        <p:spPr>
          <a:xfrm>
            <a:off x="3352800" y="990600"/>
            <a:ext cx="6324600" cy="47434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7200" y="5867400"/>
            <a:ext cx="5486400" cy="304800"/>
          </a:xfrm>
        </p:spPr>
        <p:txBody>
          <a:bodyPr/>
          <a:lstStyle/>
          <a:p>
            <a:pPr algn="ctr"/>
            <a:r>
              <a:rPr lang="en-US" dirty="0" smtClean="0"/>
              <a:t>http://www.genome.jp/kegg-bin/show_pathway?hsa05200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7467600" cy="639762"/>
          </a:xfrm>
        </p:spPr>
        <p:txBody>
          <a:bodyPr>
            <a:noAutofit/>
          </a:bodyPr>
          <a:lstStyle/>
          <a:p>
            <a:r>
              <a:rPr lang="en-US" sz="3200" dirty="0"/>
              <a:t>Subway Cancer Pathway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70" y="914401"/>
            <a:ext cx="7491430" cy="52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Complexity of Cancer Cell Function</a:t>
            </a:r>
            <a:br>
              <a:rPr lang="en-US" dirty="0" smtClean="0"/>
            </a:br>
            <a:r>
              <a:rPr lang="en-US" sz="4000" dirty="0" smtClean="0"/>
              <a:t>Treatment </a:t>
            </a:r>
            <a:r>
              <a:rPr lang="en-US" sz="4000" dirty="0"/>
              <a:t>Approaches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925" y="1417638"/>
            <a:ext cx="9403308" cy="4525963"/>
          </a:xfrm>
        </p:spPr>
        <p:txBody>
          <a:bodyPr/>
          <a:lstStyle/>
          <a:p>
            <a:endParaRPr lang="en-US" sz="1600" dirty="0" smtClean="0"/>
          </a:p>
          <a:p>
            <a:pPr lvl="1"/>
            <a:r>
              <a:rPr lang="en-US" dirty="0" smtClean="0"/>
              <a:t>Complex Cancer Function / Process may make eradicating cancer more difficult, but also gives multiple options / approaches to treatment.</a:t>
            </a:r>
          </a:p>
          <a:p>
            <a:pPr lvl="1"/>
            <a:r>
              <a:rPr lang="en-US" dirty="0" smtClean="0"/>
              <a:t>Identifying the </a:t>
            </a:r>
            <a:r>
              <a:rPr lang="en-US" b="1" i="1" dirty="0" smtClean="0"/>
              <a:t>complex processes </a:t>
            </a:r>
            <a:r>
              <a:rPr lang="en-US" dirty="0" smtClean="0"/>
              <a:t>at the </a:t>
            </a:r>
          </a:p>
          <a:p>
            <a:pPr marL="571500" indent="-457200" algn="ctr"/>
            <a:r>
              <a:rPr lang="en-US" i="1" dirty="0"/>
              <a:t>GENETIC</a:t>
            </a:r>
          </a:p>
          <a:p>
            <a:pPr marL="571500" indent="-457200" algn="ctr"/>
            <a:r>
              <a:rPr lang="en-US" i="1" dirty="0"/>
              <a:t>CELLULAR </a:t>
            </a:r>
          </a:p>
          <a:p>
            <a:pPr marL="571500" indent="-457200" algn="ctr"/>
            <a:r>
              <a:rPr lang="en-US" i="1" dirty="0"/>
              <a:t>MOLECULAR Levels </a:t>
            </a:r>
          </a:p>
          <a:p>
            <a:pPr marL="971550" lvl="1" indent="-457200"/>
            <a:r>
              <a:rPr lang="en-US" dirty="0" smtClean="0"/>
              <a:t>What turns on or off the </a:t>
            </a:r>
            <a:r>
              <a:rPr lang="en-US" b="1" i="1" dirty="0" smtClean="0"/>
              <a:t>cancer controls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752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Who </a:t>
            </a:r>
            <a:r>
              <a:rPr lang="en-US" dirty="0" smtClean="0"/>
              <a:t>develops Ovarian Adenocarcinoma?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15%  Genetic Susceptibility known genetic susceptibility  </a:t>
            </a:r>
          </a:p>
          <a:p>
            <a:pPr lvl="2"/>
            <a:r>
              <a:rPr lang="en-US" dirty="0" smtClean="0"/>
              <a:t>BRCA 1 / 2,  HNPCC</a:t>
            </a:r>
            <a:endParaRPr lang="en-US" dirty="0"/>
          </a:p>
          <a:p>
            <a:pPr lvl="2"/>
            <a:r>
              <a:rPr lang="en-US" dirty="0" smtClean="0"/>
              <a:t>Lifetime risk up to 50% of developing Ovarian Cancer</a:t>
            </a:r>
          </a:p>
          <a:p>
            <a:endParaRPr lang="en-US" sz="1000" dirty="0" smtClean="0"/>
          </a:p>
          <a:p>
            <a:r>
              <a:rPr lang="en-US" sz="4400" b="1" dirty="0" smtClean="0"/>
              <a:t>85% </a:t>
            </a:r>
            <a:r>
              <a:rPr lang="en-US" sz="4400" b="1" i="1" dirty="0" smtClean="0"/>
              <a:t>spontaneous somatic mutation</a:t>
            </a:r>
          </a:p>
          <a:p>
            <a:pPr lvl="2"/>
            <a:r>
              <a:rPr lang="en-US" sz="3200" i="1" dirty="0" smtClean="0"/>
              <a:t>Lifetime risk &lt; 2% of developing Ovarian Cancer</a:t>
            </a:r>
          </a:p>
        </p:txBody>
      </p:sp>
    </p:spTree>
    <p:extLst>
      <p:ext uri="{BB962C8B-B14F-4D97-AF65-F5344CB8AC3E}">
        <p14:creationId xmlns:p14="http://schemas.microsoft.com/office/powerpoint/2010/main" val="21702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Cancer Cell Function which may be altered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143000"/>
            <a:ext cx="5434569" cy="49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3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2700" dirty="0"/>
              <a:t>Treatment Strategies related to </a:t>
            </a:r>
            <a:r>
              <a:rPr lang="en-US" sz="2700" dirty="0" smtClean="0"/>
              <a:t>Cancer Function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944561"/>
            <a:ext cx="7058067" cy="51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Identifying abnormalities in an individual person’s cancer that may be altered in a that cancer.</a:t>
            </a:r>
          </a:p>
          <a:p>
            <a:pPr lvl="1"/>
            <a:r>
              <a:rPr lang="en-US" sz="3000" dirty="0" smtClean="0"/>
              <a:t>Less about the ‘type’ of cancer and more about specific functions of the cells</a:t>
            </a:r>
          </a:p>
          <a:p>
            <a:pPr lvl="2"/>
            <a:r>
              <a:rPr lang="en-US" sz="2600" dirty="0" smtClean="0"/>
              <a:t>Usually are able to obtain a massive amount of information for very small fragments of the tumor. </a:t>
            </a:r>
          </a:p>
          <a:p>
            <a:pPr lvl="2"/>
            <a:r>
              <a:rPr lang="en-US" sz="2600" dirty="0"/>
              <a:t>Different methods – examples --DNA Sequencing, Microscopic Staining </a:t>
            </a:r>
            <a:endParaRPr lang="en-US" sz="2600" dirty="0" smtClean="0"/>
          </a:p>
          <a:p>
            <a:r>
              <a:rPr lang="en-US" dirty="0" smtClean="0"/>
              <a:t>Currently in ovarian cancer there are few findings that are  “actionable”– cancer treatments  available targeted at a specific abnormality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72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55" y="533401"/>
            <a:ext cx="9021170" cy="5812808"/>
          </a:xfrm>
        </p:spPr>
      </p:pic>
    </p:spTree>
    <p:extLst>
      <p:ext uri="{BB962C8B-B14F-4D97-AF65-F5344CB8AC3E}">
        <p14:creationId xmlns:p14="http://schemas.microsoft.com/office/powerpoint/2010/main" val="10893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695" y="792689"/>
            <a:ext cx="9266355" cy="521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8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PARP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/>
              <a:t>Poly </a:t>
            </a:r>
            <a:r>
              <a:rPr lang="en-US" sz="3100" i="1" dirty="0"/>
              <a:t>ADP-ribose polymerase (DNA Repair </a:t>
            </a:r>
            <a:r>
              <a:rPr lang="en-US" sz="3100" i="1" dirty="0" smtClean="0"/>
              <a:t>Enzyme)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1417638"/>
            <a:ext cx="10138770" cy="49388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Healthy cells undergo replication.  Cancer cells replicate quickly and often.  </a:t>
            </a:r>
          </a:p>
          <a:p>
            <a:pPr lvl="1"/>
            <a:r>
              <a:rPr lang="en-US" dirty="0" smtClean="0"/>
              <a:t>Sometimes there are breaks or mistakes in the duplication of the DNA to form new cells.</a:t>
            </a:r>
          </a:p>
          <a:p>
            <a:pPr lvl="1"/>
            <a:r>
              <a:rPr lang="en-US" dirty="0" smtClean="0"/>
              <a:t>Healthy cells are able to activate a couple of different DNA repair pathways.  One of these pathways is regulated by a PARP enzyme.</a:t>
            </a:r>
          </a:p>
          <a:p>
            <a:r>
              <a:rPr lang="en-US" dirty="0" smtClean="0"/>
              <a:t>When there a </a:t>
            </a:r>
            <a:r>
              <a:rPr lang="en-US" i="1" u="sng" dirty="0" smtClean="0"/>
              <a:t>defect in the BRCA 1 or 2 gene</a:t>
            </a:r>
            <a:r>
              <a:rPr lang="en-US" dirty="0"/>
              <a:t> </a:t>
            </a:r>
            <a:r>
              <a:rPr lang="en-US" dirty="0" smtClean="0"/>
              <a:t>(gene mutation)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The ”other” DNA repair pathways doesn’t work.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DNA repair pathways is dependent on PARP enzyme to repair the DNA.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If the PARP action is  blocked (by a PARP Inhibitor)  then the PARP pathways is also will not function.  There is no “back-up” repair system.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If the DNA can’t repair itself, it can’t replicate—leading to cell death and replication is stopped.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91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6288" y="5181600"/>
            <a:ext cx="5486400" cy="1857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867400"/>
            <a:ext cx="5486400" cy="3048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5904" y="564676"/>
            <a:ext cx="8161361" cy="582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79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Olaparib</a:t>
            </a:r>
            <a:r>
              <a:rPr lang="en-US" dirty="0" smtClean="0"/>
              <a:t>—(PARP Inhibitor)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599" y="1600201"/>
            <a:ext cx="10084179" cy="4525963"/>
          </a:xfrm>
        </p:spPr>
        <p:txBody>
          <a:bodyPr/>
          <a:lstStyle/>
          <a:p>
            <a:r>
              <a:rPr lang="en-US" dirty="0" smtClean="0"/>
              <a:t>Blocks a the PARP-associated DNA Repair Pathway</a:t>
            </a:r>
          </a:p>
          <a:p>
            <a:pPr lvl="1"/>
            <a:r>
              <a:rPr lang="en-US" dirty="0" smtClean="0"/>
              <a:t>Particularly effective when there is a BRCA mutation</a:t>
            </a:r>
            <a:endParaRPr lang="en-US" dirty="0"/>
          </a:p>
          <a:p>
            <a:r>
              <a:rPr lang="en-US" dirty="0" smtClean="0"/>
              <a:t>Oral drug</a:t>
            </a:r>
          </a:p>
          <a:p>
            <a:r>
              <a:rPr lang="en-US" dirty="0" smtClean="0"/>
              <a:t>Well tolerated</a:t>
            </a:r>
          </a:p>
          <a:p>
            <a:pPr lvl="1"/>
            <a:r>
              <a:rPr lang="en-US" dirty="0" smtClean="0"/>
              <a:t>Common Side Effects</a:t>
            </a:r>
          </a:p>
          <a:p>
            <a:pPr lvl="2"/>
            <a:r>
              <a:rPr lang="en-US" dirty="0" smtClean="0"/>
              <a:t>Nausea, fatigue,  vomiting, diarrhea, affects take and digestion</a:t>
            </a:r>
          </a:p>
          <a:p>
            <a:pPr lvl="2"/>
            <a:r>
              <a:rPr lang="en-US" dirty="0" smtClean="0"/>
              <a:t>Bone Marrow Suppression (increased risk infection, bleeding , anemia)</a:t>
            </a:r>
          </a:p>
          <a:p>
            <a:pPr lvl="2"/>
            <a:r>
              <a:rPr lang="en-US" dirty="0" smtClean="0"/>
              <a:t>Rare serious toxicity leukemia, lung inflammation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Olaparib</a:t>
            </a:r>
            <a:r>
              <a:rPr lang="en-US" dirty="0" smtClean="0"/>
              <a:t>—(PARP Inhibitor)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44" y="1139601"/>
            <a:ext cx="7861111" cy="5000211"/>
          </a:xfrm>
        </p:spPr>
      </p:pic>
    </p:spTree>
    <p:extLst>
      <p:ext uri="{BB962C8B-B14F-4D97-AF65-F5344CB8AC3E}">
        <p14:creationId xmlns:p14="http://schemas.microsoft.com/office/powerpoint/2010/main" val="32582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Olaparib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1883391"/>
            <a:ext cx="6847417" cy="4471373"/>
          </a:xfrm>
        </p:spPr>
      </p:pic>
    </p:spTree>
    <p:extLst>
      <p:ext uri="{BB962C8B-B14F-4D97-AF65-F5344CB8AC3E}">
        <p14:creationId xmlns:p14="http://schemas.microsoft.com/office/powerpoint/2010/main" val="22024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develops </a:t>
            </a:r>
            <a:br>
              <a:rPr lang="en-US" dirty="0" smtClean="0"/>
            </a:br>
            <a:r>
              <a:rPr lang="en-US" i="1" dirty="0" smtClean="0"/>
              <a:t>Spontaneous Epithelial  Ovarian Cancer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310" y="1600201"/>
            <a:ext cx="4534090" cy="4525963"/>
          </a:xfrm>
        </p:spPr>
        <p:txBody>
          <a:bodyPr>
            <a:normAutofit/>
          </a:bodyPr>
          <a:lstStyle/>
          <a:p>
            <a:pPr lvl="2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b="1" u="sng" dirty="0" smtClean="0"/>
              <a:t>Risk Factors</a:t>
            </a:r>
            <a:endParaRPr lang="en-US" b="1" u="sng" dirty="0"/>
          </a:p>
          <a:p>
            <a:pPr lvl="1">
              <a:spcBef>
                <a:spcPts val="0"/>
              </a:spcBef>
            </a:pPr>
            <a:r>
              <a:rPr lang="en-US" dirty="0" smtClean="0"/>
              <a:t>increased </a:t>
            </a:r>
            <a:r>
              <a:rPr lang="en-US" dirty="0"/>
              <a:t>age, (average age at diagnosis 63 years old)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never becoming pregnant, infertility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increased BMI &gt; 30,    </a:t>
            </a:r>
          </a:p>
          <a:p>
            <a:pPr lvl="1">
              <a:spcBef>
                <a:spcPts val="0"/>
              </a:spcBef>
            </a:pPr>
            <a:r>
              <a:rPr lang="en-US" dirty="0"/>
              <a:t>personal history of breast cancer.</a:t>
            </a:r>
          </a:p>
          <a:p>
            <a:pPr lvl="1">
              <a:spcBef>
                <a:spcPts val="0"/>
              </a:spcBef>
            </a:pPr>
            <a:r>
              <a:rPr lang="en-US" dirty="0"/>
              <a:t>Estrogen alone hormone replacement therapy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4447" y="1600201"/>
            <a:ext cx="4280848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u="sng" dirty="0" smtClean="0"/>
              <a:t>Protective</a:t>
            </a:r>
          </a:p>
          <a:p>
            <a:pPr lvl="1"/>
            <a:r>
              <a:rPr lang="en-US" dirty="0" smtClean="0"/>
              <a:t>Having Tubal Ligation</a:t>
            </a:r>
          </a:p>
          <a:p>
            <a:pPr lvl="1"/>
            <a:r>
              <a:rPr lang="en-US" dirty="0" smtClean="0"/>
              <a:t>Hysterectomy</a:t>
            </a:r>
          </a:p>
          <a:p>
            <a:pPr lvl="1"/>
            <a:r>
              <a:rPr lang="en-US" dirty="0" smtClean="0"/>
              <a:t>Multiple pregnancies</a:t>
            </a:r>
          </a:p>
          <a:p>
            <a:pPr lvl="1"/>
            <a:r>
              <a:rPr lang="en-US" dirty="0" smtClean="0"/>
              <a:t>Pregnancy before 35 </a:t>
            </a:r>
            <a:r>
              <a:rPr lang="en-US" dirty="0" err="1" smtClean="0"/>
              <a:t>yo</a:t>
            </a:r>
            <a:endParaRPr lang="en-US" dirty="0" smtClean="0"/>
          </a:p>
          <a:p>
            <a:pPr lvl="1"/>
            <a:r>
              <a:rPr lang="en-US" dirty="0" smtClean="0"/>
              <a:t>Birth Control Pills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381001"/>
            <a:ext cx="7516091" cy="5637069"/>
          </a:xfrm>
        </p:spPr>
      </p:pic>
    </p:spTree>
    <p:extLst>
      <p:ext uri="{BB962C8B-B14F-4D97-AF65-F5344CB8AC3E}">
        <p14:creationId xmlns:p14="http://schemas.microsoft.com/office/powerpoint/2010/main" val="21504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of Testing and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FDA accelerated Approval – 12-19-2014 </a:t>
            </a:r>
            <a:r>
              <a:rPr lang="en-US" sz="3000" i="1" dirty="0" smtClean="0"/>
              <a:t>(accelerated approval)</a:t>
            </a:r>
            <a:endParaRPr lang="en-US" i="1" dirty="0" smtClean="0"/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Laboratory Development Testing</a:t>
            </a:r>
          </a:p>
          <a:p>
            <a:pPr lvl="3"/>
            <a:r>
              <a:rPr lang="en-US" sz="3000" dirty="0" smtClean="0"/>
              <a:t>Companion Diagnostic / Treatment Package</a:t>
            </a:r>
          </a:p>
          <a:p>
            <a:endParaRPr lang="en-US" sz="1400" dirty="0" smtClean="0"/>
          </a:p>
          <a:p>
            <a:pPr lvl="2"/>
            <a:r>
              <a:rPr lang="en-US" sz="3200" dirty="0" smtClean="0"/>
              <a:t>Myriad Genetic Laboratories</a:t>
            </a:r>
          </a:p>
          <a:p>
            <a:pPr lvl="4"/>
            <a:r>
              <a:rPr lang="en-US" sz="4000" i="1" dirty="0" err="1"/>
              <a:t>BRACAnalysis</a:t>
            </a:r>
            <a:r>
              <a:rPr lang="en-US" sz="4000" i="1" dirty="0"/>
              <a:t> </a:t>
            </a:r>
            <a:r>
              <a:rPr lang="en-US" sz="4000" i="1" dirty="0" err="1" smtClean="0"/>
              <a:t>CDx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™</a:t>
            </a:r>
            <a:endParaRPr lang="en-US" sz="4000" i="1" dirty="0" smtClean="0"/>
          </a:p>
          <a:p>
            <a:pPr lvl="2"/>
            <a:r>
              <a:rPr lang="en-US" sz="3200" dirty="0" smtClean="0"/>
              <a:t>Astra-Zeneca Pharmaceuticals</a:t>
            </a:r>
          </a:p>
          <a:p>
            <a:pPr lvl="4"/>
            <a:r>
              <a:rPr lang="en-US" sz="4000" i="1" dirty="0" err="1" smtClean="0"/>
              <a:t>Lynparza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™</a:t>
            </a:r>
            <a:r>
              <a:rPr lang="en-US" sz="4000" i="1" dirty="0" smtClean="0"/>
              <a:t> –&gt; </a:t>
            </a:r>
            <a:r>
              <a:rPr lang="en-US" sz="4000" i="1" dirty="0" err="1" smtClean="0"/>
              <a:t>Olaparib</a:t>
            </a:r>
            <a:r>
              <a:rPr lang="en-US" sz="4000" i="1" dirty="0" smtClean="0"/>
              <a:t> </a:t>
            </a:r>
            <a:r>
              <a:rPr lang="en-US" sz="3600" i="1" dirty="0" smtClean="0"/>
              <a:t>(PARP inhibitor)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6475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69" y="274638"/>
            <a:ext cx="5408952" cy="6158303"/>
          </a:xfrm>
        </p:spPr>
      </p:pic>
    </p:spTree>
    <p:extLst>
      <p:ext uri="{BB962C8B-B14F-4D97-AF65-F5344CB8AC3E}">
        <p14:creationId xmlns:p14="http://schemas.microsoft.com/office/powerpoint/2010/main" val="25774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Testing /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FDA approved for women who have received three or more chemotherapy treatments for ovarian cancer.  </a:t>
            </a:r>
          </a:p>
          <a:p>
            <a:pPr lvl="1"/>
            <a:r>
              <a:rPr lang="en-US" dirty="0" smtClean="0"/>
              <a:t>Not approved for anyone who is has a BRCA mutation</a:t>
            </a:r>
          </a:p>
          <a:p>
            <a:pPr lvl="1"/>
            <a:r>
              <a:rPr lang="en-US" dirty="0"/>
              <a:t>Initial Diagnosis and 2 separate </a:t>
            </a:r>
            <a:r>
              <a:rPr lang="en-US" dirty="0" smtClean="0"/>
              <a:t>recurrences</a:t>
            </a:r>
            <a:endParaRPr lang="en-US" dirty="0"/>
          </a:p>
          <a:p>
            <a:pPr lvl="1"/>
            <a:r>
              <a:rPr lang="en-US" dirty="0" smtClean="0"/>
              <a:t>FDA did </a:t>
            </a:r>
            <a:r>
              <a:rPr lang="en-US" i="1" dirty="0" smtClean="0"/>
              <a:t>not </a:t>
            </a:r>
            <a:r>
              <a:rPr lang="en-US" dirty="0" smtClean="0"/>
              <a:t>approve </a:t>
            </a:r>
            <a:r>
              <a:rPr lang="en-US" dirty="0" err="1" smtClean="0"/>
              <a:t>olaparib</a:t>
            </a:r>
            <a:r>
              <a:rPr lang="en-US" dirty="0" smtClean="0"/>
              <a:t> for maintenance treatment. </a:t>
            </a:r>
          </a:p>
          <a:p>
            <a:pPr lvl="1"/>
            <a:endParaRPr lang="en-US" dirty="0"/>
          </a:p>
          <a:p>
            <a:r>
              <a:rPr lang="en-US" dirty="0" smtClean="0"/>
              <a:t>Insurance is likely to pay for drug if a woman meets criteria above, but may not otherwise</a:t>
            </a:r>
          </a:p>
          <a:p>
            <a:r>
              <a:rPr lang="en-US" dirty="0" smtClean="0"/>
              <a:t>Estimated cost is @$7000 / month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PARP-Inhibitors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Georgia" pitchFamily="18" charset="0"/>
              </a:rPr>
              <a:t>Veliparib</a:t>
            </a:r>
            <a:endParaRPr lang="en-US" dirty="0">
              <a:latin typeface="Georgia" pitchFamily="18" charset="0"/>
            </a:endParaRPr>
          </a:p>
          <a:p>
            <a:pPr algn="ctr"/>
            <a:endParaRPr lang="en-US" dirty="0" smtClean="0">
              <a:latin typeface="Georgia" pitchFamily="18" charset="0"/>
            </a:endParaRPr>
          </a:p>
          <a:p>
            <a:pPr algn="ctr"/>
            <a:r>
              <a:rPr lang="en-US" dirty="0" err="1" smtClean="0">
                <a:latin typeface="Georgia" pitchFamily="18" charset="0"/>
              </a:rPr>
              <a:t>Rucaparib</a:t>
            </a:r>
            <a:endParaRPr lang="en-US" dirty="0">
              <a:latin typeface="Georgia" pitchFamily="18" charset="0"/>
            </a:endParaRPr>
          </a:p>
          <a:p>
            <a:pPr algn="ctr"/>
            <a:endParaRPr lang="en-US" dirty="0" smtClean="0">
              <a:latin typeface="Georgia" pitchFamily="18" charset="0"/>
            </a:endParaRPr>
          </a:p>
          <a:p>
            <a:pPr algn="ctr"/>
            <a:r>
              <a:rPr lang="en-US" dirty="0" err="1" smtClean="0">
                <a:latin typeface="Georgia" pitchFamily="18" charset="0"/>
              </a:rPr>
              <a:t>Niraparib</a:t>
            </a:r>
            <a:endParaRPr lang="en-US" dirty="0">
              <a:latin typeface="Georgia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7467600" cy="14017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Angiogenesis Inhibitors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Blocks the growth of blood vessels in a tumor, starving the cancer of the nutrition and oxygen it needs to survive.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1"/>
            <a:ext cx="6172200" cy="486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4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Bevavizumab</a:t>
            </a:r>
            <a:r>
              <a:rPr lang="en-US" dirty="0" smtClean="0"/>
              <a:t> (</a:t>
            </a:r>
            <a:r>
              <a:rPr lang="en-US" dirty="0" err="1" smtClean="0"/>
              <a:t>Avastin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Angiogenesis Inhibitor  </a:t>
            </a:r>
          </a:p>
          <a:p>
            <a:pPr lvl="1"/>
            <a:r>
              <a:rPr lang="en-US" dirty="0" smtClean="0"/>
              <a:t>One of the first ‘biologic’ treatments for ovarian cancer</a:t>
            </a:r>
          </a:p>
          <a:p>
            <a:pPr lvl="1"/>
            <a:r>
              <a:rPr lang="en-US" dirty="0" smtClean="0"/>
              <a:t>Effective in several other cancers (colon, breast, lung)</a:t>
            </a:r>
          </a:p>
          <a:p>
            <a:r>
              <a:rPr lang="en-US" dirty="0" smtClean="0"/>
              <a:t>Intravenous every 2-3 weeks</a:t>
            </a:r>
          </a:p>
          <a:p>
            <a:r>
              <a:rPr lang="en-US" dirty="0" smtClean="0"/>
              <a:t>Limited side effects (symptoms) but significant potential toxicities (risk to health)</a:t>
            </a:r>
          </a:p>
          <a:p>
            <a:endParaRPr lang="en-US" dirty="0" smtClean="0"/>
          </a:p>
          <a:p>
            <a:r>
              <a:rPr lang="en-US" dirty="0" smtClean="0"/>
              <a:t>Research related to Ovarian Cancer</a:t>
            </a:r>
          </a:p>
          <a:p>
            <a:pPr lvl="2"/>
            <a:r>
              <a:rPr lang="en-US" sz="2800" dirty="0" smtClean="0"/>
              <a:t>“1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line” Ovarian Cancer Treatment</a:t>
            </a:r>
          </a:p>
          <a:p>
            <a:pPr lvl="2"/>
            <a:r>
              <a:rPr lang="en-US" sz="2800" dirty="0" smtClean="0"/>
              <a:t>Maintenance Treatment</a:t>
            </a:r>
          </a:p>
          <a:p>
            <a:pPr lvl="2"/>
            <a:r>
              <a:rPr lang="en-US" sz="2800" dirty="0" smtClean="0"/>
              <a:t>Recurrent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7467600" cy="1401762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Cediranib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Angiogenesis Inhibitor</a:t>
            </a:r>
          </a:p>
          <a:p>
            <a:pPr lvl="1"/>
            <a:r>
              <a:rPr lang="en-US" dirty="0"/>
              <a:t>a potent inhibitor of vascular endothelial growth factor receptor tyrosine </a:t>
            </a:r>
            <a:r>
              <a:rPr lang="en-US" dirty="0" smtClean="0"/>
              <a:t>kinases</a:t>
            </a:r>
          </a:p>
          <a:p>
            <a:r>
              <a:rPr lang="en-US" dirty="0" smtClean="0"/>
              <a:t>Oral</a:t>
            </a:r>
          </a:p>
          <a:p>
            <a:r>
              <a:rPr lang="en-US" dirty="0" smtClean="0"/>
              <a:t>Similar Side Effects of </a:t>
            </a:r>
            <a:r>
              <a:rPr lang="en-US" dirty="0" err="1" smtClean="0"/>
              <a:t>Olaparib</a:t>
            </a:r>
            <a:endParaRPr lang="en-US" dirty="0" smtClean="0"/>
          </a:p>
          <a:p>
            <a:pPr lvl="1"/>
            <a:r>
              <a:rPr lang="en-US" dirty="0" smtClean="0"/>
              <a:t>Fatigue, Nausea, diarrhea, hypertension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Combination of </a:t>
            </a:r>
            <a:r>
              <a:rPr lang="en-US" sz="3200" b="1" dirty="0"/>
              <a:t>Olaparib</a:t>
            </a:r>
            <a:r>
              <a:rPr lang="en-US" sz="3200" dirty="0"/>
              <a:t> and </a:t>
            </a:r>
            <a:r>
              <a:rPr lang="en-US" sz="3200" b="1" dirty="0" err="1"/>
              <a:t>Cediranib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Based on Phase II Study </a:t>
            </a:r>
          </a:p>
          <a:p>
            <a:r>
              <a:rPr lang="en-US" dirty="0" smtClean="0"/>
              <a:t>Combined treatment vs monotherapy</a:t>
            </a:r>
          </a:p>
          <a:p>
            <a:pPr lvl="1"/>
            <a:r>
              <a:rPr lang="en-US" dirty="0" smtClean="0"/>
              <a:t>Tumors shrank more dramatically</a:t>
            </a:r>
          </a:p>
          <a:p>
            <a:pPr lvl="1"/>
            <a:r>
              <a:rPr lang="en-US" dirty="0" smtClean="0"/>
              <a:t>Greater delayed progression (compared to standard chemotherapy)</a:t>
            </a:r>
          </a:p>
          <a:p>
            <a:pPr lvl="1"/>
            <a:r>
              <a:rPr lang="en-US" dirty="0" smtClean="0"/>
              <a:t>More complete remission with combination </a:t>
            </a:r>
          </a:p>
          <a:p>
            <a:pPr lvl="2"/>
            <a:r>
              <a:rPr lang="en-US" sz="2000" dirty="0" smtClean="0"/>
              <a:t>(</a:t>
            </a:r>
            <a:r>
              <a:rPr lang="en-US" sz="2000" dirty="0"/>
              <a:t>5 women in combination group and 2 women in monotherapy group)</a:t>
            </a:r>
          </a:p>
        </p:txBody>
      </p:sp>
    </p:spTree>
    <p:extLst>
      <p:ext uri="{BB962C8B-B14F-4D97-AF65-F5344CB8AC3E}">
        <p14:creationId xmlns:p14="http://schemas.microsoft.com/office/powerpoint/2010/main" val="9565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Combination Treatment better than Olaparib Alone by 7 months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88446"/>
            <a:ext cx="6934200" cy="498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Different Types of </a:t>
            </a:r>
            <a:r>
              <a:rPr lang="en-US" sz="2800" b="1" dirty="0" smtClean="0"/>
              <a:t>Epithelial Ovarian </a:t>
            </a:r>
            <a:r>
              <a:rPr lang="en-US" sz="2800" b="1" dirty="0"/>
              <a:t>Cancer by Histology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371600"/>
            <a:ext cx="7516981" cy="485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9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274638"/>
            <a:ext cx="8871045" cy="715962"/>
          </a:xfrm>
        </p:spPr>
        <p:txBody>
          <a:bodyPr>
            <a:noAutofit/>
          </a:bodyPr>
          <a:lstStyle/>
          <a:p>
            <a:r>
              <a:rPr lang="en-US" sz="2400" dirty="0"/>
              <a:t>Combination Treatment increased progression free survival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 3 months in women with BRCA mutation</a:t>
            </a:r>
            <a:br>
              <a:rPr lang="en-US" sz="1800" dirty="0"/>
            </a:br>
            <a:r>
              <a:rPr lang="en-US" sz="1800" dirty="0"/>
              <a:t>10 months in women </a:t>
            </a:r>
            <a:r>
              <a:rPr lang="en-US" sz="1800" b="1" i="1" dirty="0"/>
              <a:t>without</a:t>
            </a:r>
            <a:r>
              <a:rPr lang="en-US" sz="1800" dirty="0"/>
              <a:t> BRCA mutation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542" y="1349991"/>
            <a:ext cx="753835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9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Targeted Therapies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02508" y="1576318"/>
            <a:ext cx="3276600" cy="4525963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Constantia" panose="02030602050306030303" pitchFamily="18" charset="0"/>
                <a:cs typeface="Estrangelo Edessa" panose="03080600000000000000" pitchFamily="66" charset="0"/>
              </a:rPr>
              <a:t>Bevacizumab</a:t>
            </a:r>
            <a:r>
              <a:rPr lang="en-US" sz="2000" dirty="0">
                <a:latin typeface="Constantia" panose="02030602050306030303" pitchFamily="18" charset="0"/>
                <a:cs typeface="Estrangelo Edessa" panose="03080600000000000000" pitchFamily="66" charset="0"/>
              </a:rPr>
              <a:t> (</a:t>
            </a:r>
            <a:r>
              <a:rPr lang="en-US" sz="2000" dirty="0" err="1">
                <a:latin typeface="Constantia" panose="02030602050306030303" pitchFamily="18" charset="0"/>
                <a:cs typeface="Estrangelo Edessa" panose="03080600000000000000" pitchFamily="66" charset="0"/>
              </a:rPr>
              <a:t>Avastin</a:t>
            </a:r>
            <a:r>
              <a:rPr lang="en-US" sz="2000" dirty="0">
                <a:latin typeface="Constantia" panose="02030602050306030303" pitchFamily="18" charset="0"/>
                <a:cs typeface="Estrangelo Edessa" panose="03080600000000000000" pitchFamily="66" charset="0"/>
              </a:rPr>
              <a:t>)</a:t>
            </a:r>
          </a:p>
          <a:p>
            <a:r>
              <a:rPr lang="en-US" sz="2000" dirty="0" err="1">
                <a:latin typeface="Constantia" panose="02030602050306030303" pitchFamily="18" charset="0"/>
                <a:cs typeface="Estrangelo Edessa" panose="03080600000000000000" pitchFamily="66" charset="0"/>
              </a:rPr>
              <a:t>Bortezomib</a:t>
            </a:r>
            <a:r>
              <a:rPr lang="en-US" sz="2000" dirty="0">
                <a:latin typeface="Constantia" panose="02030602050306030303" pitchFamily="18" charset="0"/>
                <a:cs typeface="Estrangelo Edessa" panose="03080600000000000000" pitchFamily="66" charset="0"/>
              </a:rPr>
              <a:t> (</a:t>
            </a:r>
            <a:r>
              <a:rPr lang="en-US" sz="2000" dirty="0" err="1">
                <a:latin typeface="Constantia" panose="02030602050306030303" pitchFamily="18" charset="0"/>
                <a:cs typeface="Estrangelo Edessa" panose="03080600000000000000" pitchFamily="66" charset="0"/>
              </a:rPr>
              <a:t>Velcade</a:t>
            </a:r>
            <a:r>
              <a:rPr lang="en-US" sz="2000" dirty="0">
                <a:latin typeface="Constantia" panose="02030602050306030303" pitchFamily="18" charset="0"/>
                <a:cs typeface="Estrangelo Edessa" panose="03080600000000000000" pitchFamily="66" charset="0"/>
              </a:rPr>
              <a:t>)</a:t>
            </a:r>
          </a:p>
          <a:p>
            <a:r>
              <a:rPr lang="en-US" sz="2000" dirty="0" err="1">
                <a:latin typeface="Constantia" panose="02030602050306030303" pitchFamily="18" charset="0"/>
                <a:cs typeface="Estrangelo Edessa" panose="03080600000000000000" pitchFamily="66" charset="0"/>
              </a:rPr>
              <a:t>Ceritinib</a:t>
            </a:r>
            <a:r>
              <a:rPr lang="en-US" sz="2000" dirty="0">
                <a:latin typeface="Constantia" panose="02030602050306030303" pitchFamily="18" charset="0"/>
                <a:cs typeface="Estrangelo Edessa" panose="03080600000000000000" pitchFamily="66" charset="0"/>
              </a:rPr>
              <a:t> (</a:t>
            </a:r>
            <a:r>
              <a:rPr lang="en-US" sz="2000" dirty="0" err="1">
                <a:latin typeface="Constantia" panose="02030602050306030303" pitchFamily="18" charset="0"/>
                <a:cs typeface="Estrangelo Edessa" panose="03080600000000000000" pitchFamily="66" charset="0"/>
              </a:rPr>
              <a:t>Zykadia</a:t>
            </a:r>
            <a:r>
              <a:rPr lang="en-US" sz="2000" dirty="0">
                <a:latin typeface="Constantia" panose="02030602050306030303" pitchFamily="18" charset="0"/>
                <a:cs typeface="Estrangelo Edessa" panose="03080600000000000000" pitchFamily="66" charset="0"/>
              </a:rPr>
              <a:t>)</a:t>
            </a:r>
          </a:p>
          <a:p>
            <a:r>
              <a:rPr lang="en-US" sz="2000" dirty="0" err="1">
                <a:latin typeface="Constantia" panose="02030602050306030303" pitchFamily="18" charset="0"/>
                <a:cs typeface="Estrangelo Edessa" panose="03080600000000000000" pitchFamily="66" charset="0"/>
              </a:rPr>
              <a:t>Ipilimumab</a:t>
            </a:r>
            <a:r>
              <a:rPr lang="en-US" sz="2000" dirty="0">
                <a:latin typeface="Constantia" panose="02030602050306030303" pitchFamily="18" charset="0"/>
                <a:cs typeface="Estrangelo Edessa" panose="03080600000000000000" pitchFamily="66" charset="0"/>
              </a:rPr>
              <a:t> (</a:t>
            </a:r>
            <a:r>
              <a:rPr lang="en-US" sz="2000" dirty="0" err="1">
                <a:latin typeface="Constantia" panose="02030602050306030303" pitchFamily="18" charset="0"/>
                <a:cs typeface="Estrangelo Edessa" panose="03080600000000000000" pitchFamily="66" charset="0"/>
              </a:rPr>
              <a:t>Yervoy</a:t>
            </a:r>
            <a:r>
              <a:rPr lang="en-US" sz="2000" dirty="0">
                <a:latin typeface="Constantia" panose="02030602050306030303" pitchFamily="18" charset="0"/>
                <a:cs typeface="Estrangelo Edessa" panose="03080600000000000000" pitchFamily="66" charset="0"/>
              </a:rPr>
              <a:t>)</a:t>
            </a:r>
          </a:p>
          <a:p>
            <a:r>
              <a:rPr lang="en-US" sz="2000" dirty="0" err="1">
                <a:latin typeface="Constantia" panose="02030602050306030303" pitchFamily="18" charset="0"/>
                <a:cs typeface="Estrangelo Edessa" panose="03080600000000000000" pitchFamily="66" charset="0"/>
              </a:rPr>
              <a:t>Nivolumab</a:t>
            </a:r>
            <a:r>
              <a:rPr lang="en-US" sz="2000" dirty="0">
                <a:latin typeface="Constantia" panose="02030602050306030303" pitchFamily="18" charset="0"/>
                <a:cs typeface="Estrangelo Edessa" panose="03080600000000000000" pitchFamily="66" charset="0"/>
              </a:rPr>
              <a:t> (</a:t>
            </a:r>
            <a:r>
              <a:rPr lang="en-US" sz="2000" dirty="0" err="1">
                <a:latin typeface="Constantia" panose="02030602050306030303" pitchFamily="18" charset="0"/>
                <a:cs typeface="Estrangelo Edessa" panose="03080600000000000000" pitchFamily="66" charset="0"/>
              </a:rPr>
              <a:t>Opdivo</a:t>
            </a:r>
            <a:r>
              <a:rPr lang="en-US" sz="2000" dirty="0">
                <a:latin typeface="Constantia" panose="02030602050306030303" pitchFamily="18" charset="0"/>
                <a:cs typeface="Estrangelo Edessa" panose="03080600000000000000" pitchFamily="66" charset="0"/>
              </a:rPr>
              <a:t>)</a:t>
            </a:r>
          </a:p>
          <a:p>
            <a:r>
              <a:rPr lang="en-US" sz="2000" dirty="0" err="1">
                <a:latin typeface="Constantia" panose="02030602050306030303" pitchFamily="18" charset="0"/>
                <a:cs typeface="Estrangelo Edessa" panose="03080600000000000000" pitchFamily="66" charset="0"/>
              </a:rPr>
              <a:t>Olaparib</a:t>
            </a:r>
            <a:r>
              <a:rPr lang="en-US" sz="2000" dirty="0">
                <a:latin typeface="Constantia" panose="02030602050306030303" pitchFamily="18" charset="0"/>
                <a:cs typeface="Estrangelo Edessa" panose="03080600000000000000" pitchFamily="66" charset="0"/>
              </a:rPr>
              <a:t> (</a:t>
            </a:r>
            <a:r>
              <a:rPr lang="en-US" sz="2000" dirty="0" err="1">
                <a:latin typeface="Constantia" panose="02030602050306030303" pitchFamily="18" charset="0"/>
                <a:cs typeface="Estrangelo Edessa" panose="03080600000000000000" pitchFamily="66" charset="0"/>
              </a:rPr>
              <a:t>Lynparza</a:t>
            </a:r>
            <a:r>
              <a:rPr lang="en-US" sz="2000" dirty="0">
                <a:latin typeface="Constantia" panose="02030602050306030303" pitchFamily="18" charset="0"/>
                <a:cs typeface="Estrangelo Edessa" panose="03080600000000000000" pitchFamily="66" charset="0"/>
              </a:rPr>
              <a:t>)</a:t>
            </a:r>
          </a:p>
          <a:p>
            <a:r>
              <a:rPr lang="en-US" sz="2000" dirty="0" err="1">
                <a:latin typeface="Constantia" panose="02030602050306030303" pitchFamily="18" charset="0"/>
                <a:cs typeface="Estrangelo Edessa" panose="03080600000000000000" pitchFamily="66" charset="0"/>
              </a:rPr>
              <a:t>Pazopanib</a:t>
            </a:r>
            <a:r>
              <a:rPr lang="en-US" sz="2000" dirty="0">
                <a:latin typeface="Constantia" panose="02030602050306030303" pitchFamily="18" charset="0"/>
                <a:cs typeface="Estrangelo Edessa" panose="03080600000000000000" pitchFamily="66" charset="0"/>
              </a:rPr>
              <a:t> (</a:t>
            </a:r>
            <a:r>
              <a:rPr lang="en-US" sz="2000" dirty="0" err="1">
                <a:latin typeface="Constantia" panose="02030602050306030303" pitchFamily="18" charset="0"/>
                <a:cs typeface="Estrangelo Edessa" panose="03080600000000000000" pitchFamily="66" charset="0"/>
              </a:rPr>
              <a:t>Votrient</a:t>
            </a:r>
            <a:r>
              <a:rPr lang="en-US" sz="2000" dirty="0">
                <a:latin typeface="Constantia" panose="02030602050306030303" pitchFamily="18" charset="0"/>
                <a:cs typeface="Estrangelo Edessa" panose="03080600000000000000" pitchFamily="66" charset="0"/>
              </a:rPr>
              <a:t>)</a:t>
            </a:r>
          </a:p>
          <a:p>
            <a:r>
              <a:rPr lang="en-US" sz="2000" dirty="0" err="1">
                <a:latin typeface="Constantia" panose="02030602050306030303" pitchFamily="18" charset="0"/>
                <a:cs typeface="Estrangelo Edessa" panose="03080600000000000000" pitchFamily="66" charset="0"/>
              </a:rPr>
              <a:t>Pembrolizumab</a:t>
            </a:r>
            <a:r>
              <a:rPr lang="en-US" sz="2000" dirty="0">
                <a:latin typeface="Constantia" panose="02030602050306030303" pitchFamily="18" charset="0"/>
                <a:cs typeface="Estrangelo Edessa" panose="03080600000000000000" pitchFamily="66" charset="0"/>
              </a:rPr>
              <a:t> (</a:t>
            </a:r>
            <a:r>
              <a:rPr lang="en-US" sz="2000" dirty="0" err="1">
                <a:latin typeface="Constantia" panose="02030602050306030303" pitchFamily="18" charset="0"/>
                <a:cs typeface="Estrangelo Edessa" panose="03080600000000000000" pitchFamily="66" charset="0"/>
              </a:rPr>
              <a:t>Keytruda</a:t>
            </a:r>
            <a:r>
              <a:rPr lang="en-US" sz="2000" dirty="0">
                <a:latin typeface="Constantia" panose="02030602050306030303" pitchFamily="18" charset="0"/>
                <a:cs typeface="Estrangelo Edessa" panose="03080600000000000000" pitchFamily="66" charset="0"/>
              </a:rPr>
              <a:t>)</a:t>
            </a:r>
          </a:p>
          <a:p>
            <a:r>
              <a:rPr lang="en-US" sz="2000" dirty="0" err="1">
                <a:latin typeface="Constantia" panose="02030602050306030303" pitchFamily="18" charset="0"/>
                <a:cs typeface="Estrangelo Edessa" panose="03080600000000000000" pitchFamily="66" charset="0"/>
              </a:rPr>
              <a:t>Pertuzumab</a:t>
            </a:r>
            <a:r>
              <a:rPr lang="en-US" sz="2000" dirty="0">
                <a:latin typeface="Constantia" panose="02030602050306030303" pitchFamily="18" charset="0"/>
                <a:cs typeface="Estrangelo Edessa" panose="03080600000000000000" pitchFamily="66" charset="0"/>
              </a:rPr>
              <a:t> (</a:t>
            </a:r>
            <a:r>
              <a:rPr lang="en-US" sz="2000" dirty="0" err="1">
                <a:latin typeface="Constantia" panose="02030602050306030303" pitchFamily="18" charset="0"/>
                <a:cs typeface="Estrangelo Edessa" panose="03080600000000000000" pitchFamily="66" charset="0"/>
              </a:rPr>
              <a:t>Perjeta</a:t>
            </a:r>
            <a:r>
              <a:rPr lang="en-US" sz="2000" dirty="0">
                <a:latin typeface="Constantia" panose="02030602050306030303" pitchFamily="18" charset="0"/>
                <a:cs typeface="Estrangelo Edessa" panose="03080600000000000000" pitchFamily="66" charset="0"/>
              </a:rPr>
              <a:t>)</a:t>
            </a:r>
          </a:p>
          <a:p>
            <a:r>
              <a:rPr lang="en-US" sz="2000" dirty="0" err="1">
                <a:latin typeface="Constantia" panose="02030602050306030303" pitchFamily="18" charset="0"/>
                <a:cs typeface="Estrangelo Edessa" panose="03080600000000000000" pitchFamily="66" charset="0"/>
              </a:rPr>
              <a:t>Temsirolimus</a:t>
            </a:r>
            <a:r>
              <a:rPr lang="en-US" sz="2000" dirty="0">
                <a:latin typeface="Constantia" panose="02030602050306030303" pitchFamily="18" charset="0"/>
                <a:cs typeface="Estrangelo Edessa" panose="03080600000000000000" pitchFamily="66" charset="0"/>
              </a:rPr>
              <a:t> (</a:t>
            </a:r>
            <a:r>
              <a:rPr lang="en-US" sz="2000" dirty="0" err="1">
                <a:latin typeface="Constantia" panose="02030602050306030303" pitchFamily="18" charset="0"/>
                <a:cs typeface="Estrangelo Edessa" panose="03080600000000000000" pitchFamily="66" charset="0"/>
              </a:rPr>
              <a:t>Torisel</a:t>
            </a:r>
            <a:r>
              <a:rPr lang="en-US" sz="2000" dirty="0" smtClean="0">
                <a:latin typeface="Constantia" panose="02030602050306030303" pitchFamily="18" charset="0"/>
                <a:cs typeface="Estrangelo Edessa" panose="03080600000000000000" pitchFamily="66" charset="0"/>
              </a:rPr>
              <a:t>)</a:t>
            </a:r>
          </a:p>
          <a:p>
            <a:r>
              <a:rPr lang="en-US" sz="2000" dirty="0" err="1">
                <a:latin typeface="Constantia" panose="02030602050306030303" pitchFamily="18" charset="0"/>
              </a:rPr>
              <a:t>Trametinib</a:t>
            </a:r>
            <a:r>
              <a:rPr lang="en-US" sz="2000" dirty="0">
                <a:latin typeface="Constantia" panose="02030602050306030303" pitchFamily="18" charset="0"/>
              </a:rPr>
              <a:t> (</a:t>
            </a:r>
            <a:r>
              <a:rPr lang="en-US" sz="2000" dirty="0" err="1">
                <a:latin typeface="Constantia" panose="02030602050306030303" pitchFamily="18" charset="0"/>
              </a:rPr>
              <a:t>Mekinist</a:t>
            </a:r>
            <a:r>
              <a:rPr lang="en-US" sz="2000" dirty="0">
                <a:latin typeface="Constantia" panose="02030602050306030303" pitchFamily="18" charset="0"/>
              </a:rPr>
              <a:t>)</a:t>
            </a:r>
          </a:p>
          <a:p>
            <a:endParaRPr lang="en-US" sz="2000" dirty="0">
              <a:latin typeface="Constantia" panose="02030602050306030303" pitchFamily="18" charset="0"/>
              <a:cs typeface="Estrangelo Edessa" panose="03080600000000000000" pitchFamily="66" charset="0"/>
            </a:endParaRPr>
          </a:p>
          <a:p>
            <a:endParaRPr lang="en-US" sz="1800" dirty="0">
              <a:latin typeface="Georgia" pitchFamily="18" charset="0"/>
            </a:endParaRPr>
          </a:p>
          <a:p>
            <a:endParaRPr lang="en-US" sz="1400" dirty="0">
              <a:latin typeface="Georgia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7180239" y="1600201"/>
            <a:ext cx="4065516" cy="450208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Georgia" pitchFamily="18" charset="0"/>
              </a:rPr>
              <a:t>Trebananib</a:t>
            </a:r>
            <a:endParaRPr lang="en-US" sz="2000" dirty="0">
              <a:latin typeface="Georgia" pitchFamily="18" charset="0"/>
            </a:endParaRPr>
          </a:p>
          <a:p>
            <a:r>
              <a:rPr lang="en-US" sz="2000" dirty="0" err="1">
                <a:latin typeface="Georgia" pitchFamily="18" charset="0"/>
              </a:rPr>
              <a:t>Veliparib</a:t>
            </a:r>
            <a:endParaRPr lang="en-US" sz="2000" dirty="0">
              <a:latin typeface="Georgia" pitchFamily="18" charset="0"/>
            </a:endParaRPr>
          </a:p>
          <a:p>
            <a:r>
              <a:rPr lang="en-US" sz="2000" dirty="0" err="1">
                <a:latin typeface="Georgia" pitchFamily="18" charset="0"/>
              </a:rPr>
              <a:t>Rucaparib</a:t>
            </a:r>
            <a:endParaRPr lang="en-US" sz="2000" dirty="0">
              <a:latin typeface="Georgia" pitchFamily="18" charset="0"/>
            </a:endParaRPr>
          </a:p>
          <a:p>
            <a:r>
              <a:rPr lang="en-US" sz="2000" dirty="0" err="1">
                <a:latin typeface="Georgia" pitchFamily="18" charset="0"/>
              </a:rPr>
              <a:t>Avelumab</a:t>
            </a:r>
            <a:endParaRPr lang="en-US" sz="2000" dirty="0">
              <a:latin typeface="Georgia" pitchFamily="18" charset="0"/>
            </a:endParaRPr>
          </a:p>
          <a:p>
            <a:r>
              <a:rPr lang="en-US" sz="2000" dirty="0" err="1">
                <a:latin typeface="Georgia" pitchFamily="18" charset="0"/>
              </a:rPr>
              <a:t>Binimetinib</a:t>
            </a:r>
            <a:endParaRPr lang="en-US" sz="2000" dirty="0">
              <a:latin typeface="Georgia" pitchFamily="18" charset="0"/>
            </a:endParaRPr>
          </a:p>
          <a:p>
            <a:r>
              <a:rPr lang="en-US" sz="2000" dirty="0" err="1">
                <a:latin typeface="Georgia" pitchFamily="18" charset="0"/>
              </a:rPr>
              <a:t>Niraparib</a:t>
            </a:r>
            <a:endParaRPr lang="en-US" sz="2000" dirty="0">
              <a:latin typeface="Georgia" pitchFamily="18" charset="0"/>
            </a:endParaRPr>
          </a:p>
          <a:p>
            <a:r>
              <a:rPr lang="en-US" sz="2000" dirty="0">
                <a:latin typeface="Georgia" pitchFamily="18" charset="0"/>
              </a:rPr>
              <a:t>VB-111</a:t>
            </a:r>
          </a:p>
          <a:p>
            <a:r>
              <a:rPr lang="en-US" sz="2000" dirty="0" err="1">
                <a:latin typeface="Georgia" pitchFamily="18" charset="0"/>
              </a:rPr>
              <a:t>Vanucizumab</a:t>
            </a:r>
            <a:endParaRPr lang="en-US" sz="2000" dirty="0">
              <a:latin typeface="Georgia" pitchFamily="18" charset="0"/>
            </a:endParaRPr>
          </a:p>
          <a:p>
            <a:r>
              <a:rPr lang="en-US" sz="2000" dirty="0" err="1">
                <a:latin typeface="Georgia" pitchFamily="18" charset="0"/>
              </a:rPr>
              <a:t>Selinexor</a:t>
            </a:r>
            <a:endParaRPr lang="en-US" sz="2000" dirty="0">
              <a:latin typeface="Georgi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Cancer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Cancer Cell Resistance to treatment </a:t>
            </a:r>
          </a:p>
          <a:p>
            <a:pPr lvl="1"/>
            <a:r>
              <a:rPr lang="en-US" dirty="0" smtClean="0"/>
              <a:t>Platinum sensitive versus Platinum Resistance</a:t>
            </a:r>
          </a:p>
          <a:p>
            <a:r>
              <a:rPr lang="en-US" dirty="0" smtClean="0"/>
              <a:t>Cellular immunity pathways</a:t>
            </a:r>
          </a:p>
          <a:p>
            <a:pPr lvl="2"/>
            <a:r>
              <a:rPr lang="en-US" sz="2800" dirty="0" smtClean="0"/>
              <a:t>Checkpoint Inhibitors</a:t>
            </a:r>
          </a:p>
          <a:p>
            <a:pPr lvl="2"/>
            <a:r>
              <a:rPr lang="en-US" sz="2800" dirty="0" smtClean="0"/>
              <a:t>Stromal Interaction with cancer </a:t>
            </a:r>
          </a:p>
          <a:p>
            <a:pPr lvl="2"/>
            <a:r>
              <a:rPr lang="en-US" sz="2800" dirty="0" smtClean="0"/>
              <a:t>Enhance Anti-Cancer Immune Systems</a:t>
            </a:r>
          </a:p>
          <a:p>
            <a:pPr lvl="2"/>
            <a:r>
              <a:rPr lang="en-US" sz="2800" dirty="0" smtClean="0"/>
              <a:t>Vaccines –</a:t>
            </a:r>
          </a:p>
          <a:p>
            <a:pPr lvl="3"/>
            <a:r>
              <a:rPr lang="en-US" sz="2600" b="1" dirty="0" smtClean="0"/>
              <a:t>FANG individualized vaccine against the original ovarian cancer cells.</a:t>
            </a:r>
          </a:p>
          <a:p>
            <a:r>
              <a:rPr lang="en-US" dirty="0" smtClean="0"/>
              <a:t>Monoclonal Antibodies</a:t>
            </a:r>
          </a:p>
          <a:p>
            <a:r>
              <a:rPr lang="en-US" dirty="0" smtClean="0"/>
              <a:t>Testing drugs that have been approved for other types of cancer (melanoma, breast)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Research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Why all women do not receive the Standard of Care – and making changes in systems</a:t>
            </a:r>
          </a:p>
          <a:p>
            <a:r>
              <a:rPr lang="en-US" dirty="0" smtClean="0"/>
              <a:t>Development of Biomarkers</a:t>
            </a:r>
          </a:p>
          <a:p>
            <a:r>
              <a:rPr lang="en-US" dirty="0" smtClean="0"/>
              <a:t>Stratification of Treatments to Individual Tumor </a:t>
            </a:r>
          </a:p>
          <a:p>
            <a:r>
              <a:rPr lang="en-US" dirty="0" smtClean="0"/>
              <a:t>Changing combinations of treatments – adding additional treatment to already proven regimens</a:t>
            </a:r>
          </a:p>
          <a:p>
            <a:r>
              <a:rPr lang="en-US" dirty="0" smtClean="0"/>
              <a:t>Identifying women with genetic mutations so that risk reducing options can be offered</a:t>
            </a:r>
          </a:p>
          <a:p>
            <a:r>
              <a:rPr lang="en-US" u="sng" dirty="0" smtClean="0"/>
              <a:t>Quality of Life</a:t>
            </a:r>
          </a:p>
          <a:p>
            <a:pPr lvl="1"/>
            <a:r>
              <a:rPr lang="en-US" dirty="0" smtClean="0"/>
              <a:t>Management </a:t>
            </a:r>
            <a:r>
              <a:rPr lang="en-US" dirty="0"/>
              <a:t>of Toxicities of </a:t>
            </a:r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Palliative </a:t>
            </a:r>
            <a:r>
              <a:rPr lang="en-US" dirty="0"/>
              <a:t>Care—symptom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Survivorship Programs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Conclusion:  </a:t>
            </a:r>
            <a:br>
              <a:rPr lang="en-US" dirty="0" smtClean="0"/>
            </a:br>
            <a:r>
              <a:rPr lang="en-US" dirty="0" smtClean="0"/>
              <a:t>Where we are at in Cancer Therapies?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1174" y="1600200"/>
            <a:ext cx="738565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929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7467600" cy="487362"/>
          </a:xfrm>
        </p:spPr>
        <p:txBody>
          <a:bodyPr>
            <a:noAutofit/>
          </a:bodyPr>
          <a:lstStyle/>
          <a:p>
            <a:r>
              <a:rPr lang="en-US" sz="2800" dirty="0"/>
              <a:t>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"/>
            <a:ext cx="6536140" cy="599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8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Ovarian Cancer Present?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Vague Symptoms</a:t>
            </a:r>
          </a:p>
          <a:p>
            <a:pPr lvl="1"/>
            <a:r>
              <a:rPr lang="en-US" dirty="0" smtClean="0"/>
              <a:t>Bloating, Distention, Changes in Bowel and Bladder Function, Pelvic / Abdominal Pain, Decreased Appetite</a:t>
            </a:r>
          </a:p>
          <a:p>
            <a:pPr lvl="1"/>
            <a:r>
              <a:rPr lang="en-US" dirty="0" smtClean="0"/>
              <a:t>Symptoms persist and increase over time</a:t>
            </a:r>
          </a:p>
          <a:p>
            <a:r>
              <a:rPr lang="en-US" dirty="0" smtClean="0"/>
              <a:t>&gt;70% of women will present with </a:t>
            </a:r>
          </a:p>
          <a:p>
            <a:pPr lvl="2"/>
            <a:r>
              <a:rPr lang="en-US" sz="3600" dirty="0" smtClean="0"/>
              <a:t>Advanced Stage Ovarian Cancer</a:t>
            </a:r>
          </a:p>
          <a:p>
            <a:pPr lvl="3"/>
            <a:r>
              <a:rPr lang="en-US" sz="2800" dirty="0" smtClean="0"/>
              <a:t>Cancer has spread throughout the abdomen and sometimes beyond (lungs, liver)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5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treat Ovarian Cancer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Current Approach  </a:t>
            </a:r>
            <a:r>
              <a:rPr lang="en-US" dirty="0" smtClean="0"/>
              <a:t>--  </a:t>
            </a:r>
            <a:r>
              <a:rPr lang="en-US" sz="2800" b="1" dirty="0"/>
              <a:t>Surgery and Chemotherapy</a:t>
            </a:r>
          </a:p>
          <a:p>
            <a:pPr lvl="2"/>
            <a:r>
              <a:rPr lang="en-US" sz="3000" b="1" i="1" dirty="0">
                <a:solidFill>
                  <a:srgbClr val="FF0000"/>
                </a:solidFill>
                <a:sym typeface="Wingdings" pitchFamily="2" charset="2"/>
              </a:rPr>
              <a:t>Primary Tumor Reductive Surgery (PDS)</a:t>
            </a:r>
          </a:p>
          <a:p>
            <a:pPr lvl="3"/>
            <a:r>
              <a:rPr lang="en-US" sz="2200" b="1" dirty="0"/>
              <a:t>Surgery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 Chemotherapy</a:t>
            </a:r>
          </a:p>
          <a:p>
            <a:pPr lvl="2"/>
            <a:r>
              <a:rPr lang="en-US" sz="3000" b="1" i="1" dirty="0" err="1">
                <a:solidFill>
                  <a:srgbClr val="0070C0"/>
                </a:solidFill>
                <a:sym typeface="Wingdings" pitchFamily="2" charset="2"/>
              </a:rPr>
              <a:t>Neoadjuvant</a:t>
            </a:r>
            <a:r>
              <a:rPr lang="en-US" sz="3000" b="1" i="1" dirty="0">
                <a:solidFill>
                  <a:srgbClr val="0070C0"/>
                </a:solidFill>
                <a:sym typeface="Wingdings" pitchFamily="2" charset="2"/>
              </a:rPr>
              <a:t> Chemotherapy (NACT)</a:t>
            </a:r>
          </a:p>
          <a:p>
            <a:pPr lvl="3"/>
            <a:r>
              <a:rPr lang="en-US" sz="2200" b="1" dirty="0">
                <a:sym typeface="Wingdings" pitchFamily="2" charset="2"/>
              </a:rPr>
              <a:t>Chemotherapy</a:t>
            </a:r>
            <a:r>
              <a:rPr lang="en-US" sz="2200" dirty="0">
                <a:sym typeface="Wingdings" pitchFamily="2" charset="2"/>
              </a:rPr>
              <a:t> Surgery Chemotherapy </a:t>
            </a:r>
            <a:endParaRPr lang="en-US" sz="2600" dirty="0"/>
          </a:p>
          <a:p>
            <a:pPr lvl="2"/>
            <a:endParaRPr lang="en-US" sz="3200" dirty="0"/>
          </a:p>
          <a:p>
            <a:pPr lvl="2"/>
            <a:r>
              <a:rPr lang="en-US" sz="2800" dirty="0"/>
              <a:t>Goal of Surgery  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remove all visible disease</a:t>
            </a:r>
          </a:p>
          <a:p>
            <a:pPr lvl="2"/>
            <a:r>
              <a:rPr lang="en-US" sz="2800" dirty="0"/>
              <a:t>Goal of Chemotherapy 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kill all cancer cells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54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Past Significant Improvement in </a:t>
            </a:r>
            <a:br>
              <a:rPr lang="en-US" sz="2800" b="1" dirty="0"/>
            </a:br>
            <a:r>
              <a:rPr lang="en-US" sz="2800" b="1" dirty="0"/>
              <a:t>Ovarian Cancer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500" b="1" dirty="0" smtClean="0"/>
              <a:t>Tumor Reductive Surgery</a:t>
            </a:r>
          </a:p>
          <a:p>
            <a:pPr lvl="2">
              <a:lnSpc>
                <a:spcPct val="110000"/>
              </a:lnSpc>
            </a:pPr>
            <a:r>
              <a:rPr lang="en-US" sz="3400" b="1" i="1" dirty="0" smtClean="0"/>
              <a:t>Optimal Tumor Reductive Surgery</a:t>
            </a:r>
            <a:r>
              <a:rPr lang="en-US" sz="3400" dirty="0" smtClean="0"/>
              <a:t> -- No residual cancer &gt; 1 cm</a:t>
            </a:r>
          </a:p>
          <a:p>
            <a:pPr lvl="2">
              <a:lnSpc>
                <a:spcPct val="110000"/>
              </a:lnSpc>
            </a:pPr>
            <a:r>
              <a:rPr lang="en-US" sz="3400" i="1" dirty="0" smtClean="0"/>
              <a:t>Suboptimal</a:t>
            </a:r>
            <a:r>
              <a:rPr lang="en-US" sz="3400" dirty="0" smtClean="0"/>
              <a:t> – Residual Cancer &gt; 2 cm</a:t>
            </a:r>
          </a:p>
          <a:p>
            <a:pPr>
              <a:lnSpc>
                <a:spcPct val="110000"/>
              </a:lnSpc>
            </a:pPr>
            <a:r>
              <a:rPr lang="en-US" sz="4000" b="1" dirty="0" smtClean="0"/>
              <a:t>Chemotherapy</a:t>
            </a:r>
          </a:p>
          <a:p>
            <a:pPr lvl="2">
              <a:lnSpc>
                <a:spcPct val="110000"/>
              </a:lnSpc>
            </a:pPr>
            <a:r>
              <a:rPr lang="en-US" sz="3400" dirty="0" smtClean="0"/>
              <a:t>Intraperitoneal + Intravenous Chemotherapy</a:t>
            </a:r>
          </a:p>
          <a:p>
            <a:pPr lvl="2">
              <a:lnSpc>
                <a:spcPct val="110000"/>
              </a:lnSpc>
            </a:pPr>
            <a:r>
              <a:rPr lang="en-US" sz="3400" dirty="0" smtClean="0"/>
              <a:t>Intravenous Chemotherapy Dose-Dense</a:t>
            </a:r>
          </a:p>
          <a:p>
            <a:pPr lvl="2">
              <a:lnSpc>
                <a:spcPct val="110000"/>
              </a:lnSpc>
            </a:pPr>
            <a:endParaRPr lang="en-US" sz="2900" dirty="0" smtClean="0"/>
          </a:p>
          <a:p>
            <a:pPr>
              <a:lnSpc>
                <a:spcPct val="110000"/>
              </a:lnSpc>
            </a:pPr>
            <a:r>
              <a:rPr lang="en-US" sz="3400" dirty="0" smtClean="0"/>
              <a:t>High Volume Surgeons </a:t>
            </a:r>
            <a:r>
              <a:rPr lang="en-US" sz="2600" i="1" dirty="0" smtClean="0"/>
              <a:t>(Gynecologic </a:t>
            </a:r>
            <a:r>
              <a:rPr lang="en-US" sz="2600" i="1" dirty="0"/>
              <a:t>Oncologists)</a:t>
            </a:r>
            <a:r>
              <a:rPr lang="en-US" sz="3400" i="1" dirty="0"/>
              <a:t> </a:t>
            </a:r>
            <a:r>
              <a:rPr lang="en-US" sz="3400" i="1" dirty="0" smtClean="0"/>
              <a:t>and </a:t>
            </a:r>
            <a:r>
              <a:rPr lang="en-US" sz="3400" dirty="0" smtClean="0"/>
              <a:t> High Volume Facilities</a:t>
            </a:r>
          </a:p>
          <a:p>
            <a:pPr>
              <a:lnSpc>
                <a:spcPct val="110000"/>
              </a:lnSpc>
            </a:pPr>
            <a:r>
              <a:rPr lang="en-US" sz="3400" dirty="0"/>
              <a:t>Risk Reduction by identifying women with a genetic susceptibility to ovarian cancer</a:t>
            </a:r>
          </a:p>
          <a:p>
            <a:endParaRPr lang="en-US" sz="28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1856</Words>
  <Application>Microsoft Office PowerPoint</Application>
  <PresentationFormat>Custom</PresentationFormat>
  <Paragraphs>328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30</vt:i4>
      </vt:variant>
      <vt:variant>
        <vt:lpstr>Slide Titles</vt:lpstr>
      </vt:variant>
      <vt:variant>
        <vt:i4>55</vt:i4>
      </vt:variant>
    </vt:vector>
  </HeadingPairs>
  <TitlesOfParts>
    <vt:vector size="85" baseType="lpstr"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19_Custom Design</vt:lpstr>
      <vt:lpstr>20_Custom Design</vt:lpstr>
      <vt:lpstr>21_Custom Design</vt:lpstr>
      <vt:lpstr>22_Custom Design</vt:lpstr>
      <vt:lpstr>23_Custom Design</vt:lpstr>
      <vt:lpstr>24_Custom Design</vt:lpstr>
      <vt:lpstr>25_Custom Design</vt:lpstr>
      <vt:lpstr>26_Custom Design</vt:lpstr>
      <vt:lpstr>27_Custom Design</vt:lpstr>
      <vt:lpstr>28_Custom Design</vt:lpstr>
      <vt:lpstr>29_Custom Design</vt:lpstr>
      <vt:lpstr>30_Custom Design</vt:lpstr>
      <vt:lpstr>Updates in Ovarian Cancer Care</vt:lpstr>
      <vt:lpstr>What is Ovarian Cancer?</vt:lpstr>
      <vt:lpstr>Who develops Ovarian Adenocarcinoma?</vt:lpstr>
      <vt:lpstr>Who develops  Spontaneous Epithelial  Ovarian Cancer</vt:lpstr>
      <vt:lpstr>Different Types of Epithelial Ovarian Cancer by Histology</vt:lpstr>
      <vt:lpstr> </vt:lpstr>
      <vt:lpstr>How does Ovarian Cancer Present?</vt:lpstr>
      <vt:lpstr>How do we treat Ovarian Cancer?</vt:lpstr>
      <vt:lpstr>Past Significant Improvement in  Ovarian Cancer Outcomes</vt:lpstr>
      <vt:lpstr>Important Questions at time of diagnosis</vt:lpstr>
      <vt:lpstr>How the decision is made</vt:lpstr>
      <vt:lpstr>Assessment of the Disease</vt:lpstr>
      <vt:lpstr>Anticipated “Radicalness” of the Surgery</vt:lpstr>
      <vt:lpstr>Complete Tumor Resection</vt:lpstr>
      <vt:lpstr>Neoadjuvant Chemotherapy (NACT)</vt:lpstr>
      <vt:lpstr>Women who benefit most from NACT</vt:lpstr>
      <vt:lpstr>Standard of Care (SOC) Chemotherapy</vt:lpstr>
      <vt:lpstr>Research related to 1st line Chemotherapy</vt:lpstr>
      <vt:lpstr>Recurrent Ovarian Cancer is a Chronic Disease Process</vt:lpstr>
      <vt:lpstr> </vt:lpstr>
      <vt:lpstr>Swanton Cancer Tree Model</vt:lpstr>
      <vt:lpstr>Treatment of Recurrent Cancer</vt:lpstr>
      <vt:lpstr>Definitions of Disease State</vt:lpstr>
      <vt:lpstr>Definition of Longevity</vt:lpstr>
      <vt:lpstr>Treatment Goals</vt:lpstr>
      <vt:lpstr>Treatment Approaches</vt:lpstr>
      <vt:lpstr> </vt:lpstr>
      <vt:lpstr>Subway Cancer Pathway</vt:lpstr>
      <vt:lpstr>Complexity of Cancer Cell Function Treatment Approaches </vt:lpstr>
      <vt:lpstr>Cancer Cell Function which may be altered</vt:lpstr>
      <vt:lpstr> Treatment Strategies related to Cancer Function</vt:lpstr>
      <vt:lpstr>Molecular Profiling</vt:lpstr>
      <vt:lpstr>PowerPoint Presentation</vt:lpstr>
      <vt:lpstr>PowerPoint Presentation</vt:lpstr>
      <vt:lpstr>PARP  Poly ADP-ribose polymerase (DNA Repair Enzyme)</vt:lpstr>
      <vt:lpstr>PowerPoint Presentation</vt:lpstr>
      <vt:lpstr>Olaparib—(PARP Inhibitor)</vt:lpstr>
      <vt:lpstr>Olaparib—(PARP Inhibitor)</vt:lpstr>
      <vt:lpstr>Olaparib</vt:lpstr>
      <vt:lpstr>PowerPoint Presentation</vt:lpstr>
      <vt:lpstr>Combination of Testing and Treatment</vt:lpstr>
      <vt:lpstr>PowerPoint Presentation</vt:lpstr>
      <vt:lpstr>Criteria for Testing / Treatment</vt:lpstr>
      <vt:lpstr>Other PARP-Inhibitors</vt:lpstr>
      <vt:lpstr>Angiogenesis Inhibitors Blocks the growth of blood vessels in a tumor, starving the cancer of the nutrition and oxygen it needs to survive. </vt:lpstr>
      <vt:lpstr>Bevavizumab (Avastin)</vt:lpstr>
      <vt:lpstr>Cediranib</vt:lpstr>
      <vt:lpstr>Combination of Olaparib and Cediranib</vt:lpstr>
      <vt:lpstr>Combination Treatment better than Olaparib Alone by 7 months</vt:lpstr>
      <vt:lpstr>Combination Treatment increased progression free survival   3 months in women with BRCA mutation 10 months in women without BRCA mutation</vt:lpstr>
      <vt:lpstr>New Targeted Therapies</vt:lpstr>
      <vt:lpstr>New Cancer Targets</vt:lpstr>
      <vt:lpstr>Other Research Areas</vt:lpstr>
      <vt:lpstr>Conclusion:   Where we are at in Cancer Therapies?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LMW</dc:creator>
  <cp:lastModifiedBy>Amy</cp:lastModifiedBy>
  <cp:revision>38</cp:revision>
  <dcterms:created xsi:type="dcterms:W3CDTF">2015-06-16T11:54:15Z</dcterms:created>
  <dcterms:modified xsi:type="dcterms:W3CDTF">2015-06-29T21:18:17Z</dcterms:modified>
</cp:coreProperties>
</file>